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67" r:id="rId2"/>
    <p:sldId id="473" r:id="rId3"/>
    <p:sldId id="336" r:id="rId4"/>
    <p:sldId id="265" r:id="rId5"/>
    <p:sldId id="471" r:id="rId6"/>
    <p:sldId id="269" r:id="rId7"/>
    <p:sldId id="474" r:id="rId8"/>
    <p:sldId id="475" r:id="rId9"/>
    <p:sldId id="476" r:id="rId10"/>
    <p:sldId id="477" r:id="rId11"/>
    <p:sldId id="478" r:id="rId12"/>
    <p:sldId id="479" r:id="rId13"/>
    <p:sldId id="480" r:id="rId14"/>
    <p:sldId id="481" r:id="rId15"/>
    <p:sldId id="482" r:id="rId16"/>
  </p:sldIdLst>
  <p:sldSz cx="12192000" cy="6858000"/>
  <p:notesSz cx="9947275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8B7"/>
    <a:srgbClr val="BF5711"/>
    <a:srgbClr val="5D7391"/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7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57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25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34487" y="0"/>
            <a:ext cx="4310486" cy="3425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7003B-983D-4EBC-8C6F-8CA48E339B76}" type="datetimeFigureOut">
              <a:rPr lang="zh-CN" altLang="en-US" smtClean="0"/>
              <a:pPr/>
              <a:t>2019-09-04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4334"/>
            <a:ext cx="4310486" cy="3425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34487" y="6514334"/>
            <a:ext cx="4310486" cy="3425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B06E5-96FB-404F-89F3-7FEFCC172F2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513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34487" y="0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87E45-868D-498D-9442-0F48C28AE49D}" type="datetimeFigureOut">
              <a:rPr lang="zh-CN" altLang="en-US" smtClean="0"/>
              <a:pPr/>
              <a:t>2019-09-04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916238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4728" y="3300412"/>
            <a:ext cx="795782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34487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596CA-E827-463B-B62E-09508A76ED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7833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CC99-8502-43AE-BC8A-5FF309B180E3}" type="datetimeFigureOut">
              <a:rPr lang="zh-CN" altLang="en-US" smtClean="0"/>
              <a:pPr/>
              <a:t>2019-09-04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F868-A3BA-4E75-BAF4-322E1B2B33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6455954"/>
      </p:ext>
    </p:extLst>
  </p:cSld>
  <p:clrMapOvr>
    <a:masterClrMapping/>
  </p:clrMapOvr>
  <p:transition spd="med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CC99-8502-43AE-BC8A-5FF309B180E3}" type="datetimeFigureOut">
              <a:rPr lang="zh-CN" altLang="en-US" smtClean="0"/>
              <a:pPr/>
              <a:t>2019-09-04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F868-A3BA-4E75-BAF4-322E1B2B33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379766"/>
      </p:ext>
    </p:extLst>
  </p:cSld>
  <p:clrMapOvr>
    <a:masterClrMapping/>
  </p:clrMapOvr>
  <p:transition spd="med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CC99-8502-43AE-BC8A-5FF309B180E3}" type="datetimeFigureOut">
              <a:rPr lang="zh-CN" altLang="en-US" smtClean="0"/>
              <a:pPr/>
              <a:t>2019-09-04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F868-A3BA-4E75-BAF4-322E1B2B33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6449393"/>
      </p:ext>
    </p:extLst>
  </p:cSld>
  <p:clrMapOvr>
    <a:masterClrMapping/>
  </p:clrMapOvr>
  <p:transition spd="med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CC99-8502-43AE-BC8A-5FF309B180E3}" type="datetimeFigureOut">
              <a:rPr lang="zh-CN" altLang="en-US" smtClean="0"/>
              <a:pPr/>
              <a:t>2019-09-04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F868-A3BA-4E75-BAF4-322E1B2B33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8914329"/>
      </p:ext>
    </p:extLst>
  </p:cSld>
  <p:clrMapOvr>
    <a:masterClrMapping/>
  </p:clrMapOvr>
  <p:transition spd="med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327727"/>
            <a:ext cx="12208933" cy="7295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10072271" y="6403975"/>
            <a:ext cx="19800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同济大学年度工作报告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12052300" y="6474288"/>
            <a:ext cx="139700" cy="1671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800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1211884" y="71375"/>
            <a:ext cx="509820" cy="985900"/>
            <a:chOff x="8075511" y="192160"/>
            <a:chExt cx="463442" cy="921207"/>
          </a:xfrm>
        </p:grpSpPr>
        <p:grpSp>
          <p:nvGrpSpPr>
            <p:cNvPr id="25" name="组合 24"/>
            <p:cNvGrpSpPr/>
            <p:nvPr userDrawn="1"/>
          </p:nvGrpSpPr>
          <p:grpSpPr>
            <a:xfrm>
              <a:off x="8075511" y="192160"/>
              <a:ext cx="463442" cy="921207"/>
              <a:chOff x="283565" y="-52495"/>
              <a:chExt cx="908256" cy="1805395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283565" y="291797"/>
                <a:ext cx="234199" cy="14611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596548" y="291797"/>
                <a:ext cx="233756" cy="7937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pic>
            <p:nvPicPr>
              <p:cNvPr id="29" name="Picture 8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717"/>
              <a:stretch>
                <a:fillRect/>
              </a:stretch>
            </p:blipFill>
            <p:spPr bwMode="auto">
              <a:xfrm>
                <a:off x="283565" y="-52495"/>
                <a:ext cx="908256" cy="3499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6" name="矩形 25"/>
            <p:cNvSpPr/>
            <p:nvPr userDrawn="1"/>
          </p:nvSpPr>
          <p:spPr>
            <a:xfrm>
              <a:off x="8394688" y="367833"/>
              <a:ext cx="119275" cy="2794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7704464"/>
      </p:ext>
    </p:extLst>
  </p:cSld>
  <p:clrMapOvr>
    <a:masterClrMapping/>
  </p:clrMapOvr>
  <p:transition spd="med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271" y="6680200"/>
            <a:ext cx="12191729" cy="177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854645"/>
      </p:ext>
    </p:extLst>
  </p:cSld>
  <p:clrMapOvr>
    <a:masterClrMapping/>
  </p:clrMapOvr>
  <p:transition spd="med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271" y="6680200"/>
            <a:ext cx="12191729" cy="177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099025"/>
      </p:ext>
    </p:extLst>
  </p:cSld>
  <p:clrMapOvr>
    <a:masterClrMapping/>
  </p:clrMapOvr>
  <p:transition spd="med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271" y="6680200"/>
            <a:ext cx="12191729" cy="177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996805"/>
      </p:ext>
    </p:extLst>
  </p:cSld>
  <p:clrMapOvr>
    <a:masterClrMapping/>
  </p:clrMapOvr>
  <p:transition spd="med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71" y="0"/>
            <a:ext cx="8508729" cy="84252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8572501" y="0"/>
            <a:ext cx="3619499" cy="8425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rgbClr val="990000"/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271" y="6680200"/>
            <a:ext cx="12191729" cy="1778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rgbClr val="990000"/>
              </a:solidFill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9086391" y="98095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服务上海科创中心建设</a:t>
            </a:r>
            <a:endParaRPr lang="en-US" altLang="zh-CN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的建议</a:t>
            </a:r>
            <a:endParaRPr lang="zh-CN" altLang="zh-CN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11532437" y="6426200"/>
            <a:ext cx="367464" cy="584200"/>
            <a:chOff x="197419" y="683152"/>
            <a:chExt cx="388731" cy="357608"/>
          </a:xfrm>
        </p:grpSpPr>
        <p:sp>
          <p:nvSpPr>
            <p:cNvPr id="20" name="矩形 19"/>
            <p:cNvSpPr/>
            <p:nvPr/>
          </p:nvSpPr>
          <p:spPr>
            <a:xfrm>
              <a:off x="197420" y="688202"/>
              <a:ext cx="99320" cy="3525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338816" y="688202"/>
              <a:ext cx="103827" cy="3525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97419" y="683152"/>
              <a:ext cx="102637" cy="16639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336420" y="683152"/>
              <a:ext cx="106223" cy="16639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482323" y="689847"/>
              <a:ext cx="103827" cy="3509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479927" y="683152"/>
              <a:ext cx="106223" cy="16639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6140026"/>
      </p:ext>
    </p:extLst>
  </p:cSld>
  <p:clrMapOvr>
    <a:masterClrMapping/>
  </p:clrMapOvr>
  <p:transition spd="med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CC99-8502-43AE-BC8A-5FF309B180E3}" type="datetimeFigureOut">
              <a:rPr lang="zh-CN" altLang="en-US" smtClean="0"/>
              <a:pPr/>
              <a:t>2019-09-04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F868-A3BA-4E75-BAF4-322E1B2B33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9921636"/>
      </p:ext>
    </p:extLst>
  </p:cSld>
  <p:clrMapOvr>
    <a:masterClrMapping/>
  </p:clrMapOvr>
  <p:transition spd="med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CC99-8502-43AE-BC8A-5FF309B180E3}" type="datetimeFigureOut">
              <a:rPr lang="zh-CN" altLang="en-US" smtClean="0"/>
              <a:pPr/>
              <a:t>2019-09-04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F868-A3BA-4E75-BAF4-322E1B2B33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2995760"/>
      </p:ext>
    </p:extLst>
  </p:cSld>
  <p:clrMapOvr>
    <a:masterClrMapping/>
  </p:clrMapOvr>
  <p:transition spd="med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CC99-8502-43AE-BC8A-5FF309B180E3}" type="datetimeFigureOut">
              <a:rPr lang="zh-CN" altLang="en-US" smtClean="0"/>
              <a:pPr/>
              <a:t>2019-09-04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F868-A3BA-4E75-BAF4-322E1B2B33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7205119"/>
      </p:ext>
    </p:extLst>
  </p:cSld>
  <p:clrMapOvr>
    <a:masterClrMapping/>
  </p:clrMapOvr>
  <p:transition spd="med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CC99-8502-43AE-BC8A-5FF309B180E3}" type="datetimeFigureOut">
              <a:rPr lang="zh-CN" altLang="en-US" smtClean="0"/>
              <a:pPr/>
              <a:t>2019-09-04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F868-A3BA-4E75-BAF4-322E1B2B33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8228337"/>
      </p:ext>
    </p:extLst>
  </p:cSld>
  <p:clrMapOvr>
    <a:masterClrMapping/>
  </p:clrMapOvr>
  <p:transition spd="med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ECC99-8502-43AE-BC8A-5FF309B180E3}" type="datetimeFigureOut">
              <a:rPr lang="zh-CN" altLang="en-US" smtClean="0"/>
              <a:pPr/>
              <a:t>2019-09-04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7F868-A3BA-4E75-BAF4-322E1B2B33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844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60" r:id="rId4"/>
    <p:sldLayoutId id="214748365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ransition spd="med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myportal.tongji.edu.cn/new/index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9050" y="2885471"/>
            <a:ext cx="12192000" cy="270843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6800"/>
              </a:lnSpc>
            </a:pPr>
            <a:r>
              <a:rPr lang="zh-CN" altLang="en-US" sz="36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绩效</a:t>
            </a:r>
            <a:r>
              <a:rPr lang="zh-CN" altLang="en-US" sz="36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津贴上报系统培训</a:t>
            </a:r>
            <a:endParaRPr lang="en-US" altLang="zh-CN" sz="3600" b="1" dirty="0" smtClea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ts val="6800"/>
              </a:lnSpc>
            </a:pPr>
            <a:endParaRPr lang="en-US" altLang="zh-CN" sz="3600" b="1" dirty="0" smtClea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ts val="6800"/>
              </a:lnSpc>
            </a:pPr>
            <a:r>
              <a:rPr lang="zh-CN" altLang="en-US" sz="20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人事处薪酬与社会保障中心</a:t>
            </a:r>
            <a:endParaRPr lang="zh-CN" altLang="zh-CN" sz="20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 descr="logo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43804" y="5897537"/>
            <a:ext cx="685120" cy="6387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084931" y="6504801"/>
            <a:ext cx="11261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2018.11.14</a:t>
            </a:r>
            <a:endParaRPr lang="zh-CN" alt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643" y="278042"/>
            <a:ext cx="3368785" cy="247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314268"/>
      </p:ext>
    </p:extLst>
  </p:cSld>
  <p:clrMapOvr>
    <a:masterClrMapping/>
  </p:clrMapOvr>
  <p:transition spd="med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381698" y="1792518"/>
            <a:ext cx="5474576" cy="82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系统登录</a:t>
            </a:r>
            <a:endParaRPr lang="zh-CN" altLang="zh-CN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40"/>
          <p:cNvSpPr>
            <a:spLocks noChangeArrowheads="1"/>
          </p:cNvSpPr>
          <p:nvPr/>
        </p:nvSpPr>
        <p:spPr bwMode="auto">
          <a:xfrm>
            <a:off x="1124624" y="403329"/>
            <a:ext cx="172354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000" b="1" dirty="0">
                <a:solidFill>
                  <a:srgbClr val="4B4B4B"/>
                </a:solidFill>
                <a:latin typeface="微软雅黑" pitchFamily="34" charset="-122"/>
                <a:ea typeface="微软雅黑" pitchFamily="34" charset="-122"/>
              </a:rPr>
              <a:t>内容要点</a:t>
            </a:r>
          </a:p>
        </p:txBody>
      </p:sp>
      <p:sp>
        <p:nvSpPr>
          <p:cNvPr id="12" name="直接连接符 41"/>
          <p:cNvSpPr>
            <a:spLocks noChangeShapeType="1"/>
          </p:cNvSpPr>
          <p:nvPr/>
        </p:nvSpPr>
        <p:spPr bwMode="auto">
          <a:xfrm flipV="1">
            <a:off x="803275" y="997553"/>
            <a:ext cx="2507816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bevel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组合 15"/>
          <p:cNvGrpSpPr>
            <a:grpSpLocks/>
          </p:cNvGrpSpPr>
          <p:nvPr/>
        </p:nvGrpSpPr>
        <p:grpSpPr bwMode="auto">
          <a:xfrm>
            <a:off x="3269790" y="2045301"/>
            <a:ext cx="584941" cy="532510"/>
            <a:chOff x="0" y="0"/>
            <a:chExt cx="316706" cy="330244"/>
          </a:xfrm>
        </p:grpSpPr>
        <p:sp>
          <p:nvSpPr>
            <p:cNvPr id="14" name="椭圆 16"/>
            <p:cNvSpPr>
              <a:spLocks noChangeArrowheads="1"/>
            </p:cNvSpPr>
            <p:nvPr/>
          </p:nvSpPr>
          <p:spPr bwMode="auto">
            <a:xfrm>
              <a:off x="0" y="0"/>
              <a:ext cx="316706" cy="316706"/>
            </a:xfrm>
            <a:prstGeom prst="ellipse">
              <a:avLst/>
            </a:prstGeom>
            <a:solidFill>
              <a:srgbClr val="C00000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椭圆 17"/>
            <p:cNvSpPr>
              <a:spLocks noChangeArrowheads="1"/>
            </p:cNvSpPr>
            <p:nvPr/>
          </p:nvSpPr>
          <p:spPr bwMode="auto">
            <a:xfrm>
              <a:off x="0" y="89282"/>
              <a:ext cx="240962" cy="240962"/>
            </a:xfrm>
            <a:prstGeom prst="ellipse">
              <a:avLst/>
            </a:prstGeom>
            <a:solidFill>
              <a:schemeClr val="bg1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zh-CN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itchFamily="34" charset="0"/>
                </a:rPr>
                <a:t>1</a:t>
              </a:r>
              <a:endPara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15"/>
          <p:cNvGrpSpPr>
            <a:grpSpLocks/>
          </p:cNvGrpSpPr>
          <p:nvPr/>
        </p:nvGrpSpPr>
        <p:grpSpPr bwMode="auto">
          <a:xfrm>
            <a:off x="3265565" y="2985166"/>
            <a:ext cx="584941" cy="532510"/>
            <a:chOff x="0" y="0"/>
            <a:chExt cx="316706" cy="330244"/>
          </a:xfrm>
        </p:grpSpPr>
        <p:sp>
          <p:nvSpPr>
            <p:cNvPr id="20" name="椭圆 16"/>
            <p:cNvSpPr>
              <a:spLocks noChangeArrowheads="1"/>
            </p:cNvSpPr>
            <p:nvPr/>
          </p:nvSpPr>
          <p:spPr bwMode="auto">
            <a:xfrm>
              <a:off x="0" y="0"/>
              <a:ext cx="316706" cy="316706"/>
            </a:xfrm>
            <a:prstGeom prst="ellipse">
              <a:avLst/>
            </a:prstGeom>
            <a:solidFill>
              <a:srgbClr val="C00000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椭圆 17"/>
            <p:cNvSpPr>
              <a:spLocks noChangeArrowheads="1"/>
            </p:cNvSpPr>
            <p:nvPr/>
          </p:nvSpPr>
          <p:spPr bwMode="auto">
            <a:xfrm>
              <a:off x="0" y="89282"/>
              <a:ext cx="240962" cy="240962"/>
            </a:xfrm>
            <a:prstGeom prst="ellipse">
              <a:avLst/>
            </a:prstGeom>
            <a:solidFill>
              <a:schemeClr val="bg1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zh-CN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itchFamily="34" charset="0"/>
                </a:rPr>
                <a:t>2</a:t>
              </a:r>
              <a:endPara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1" name="文本框 4"/>
          <p:cNvSpPr txBox="1"/>
          <p:nvPr/>
        </p:nvSpPr>
        <p:spPr>
          <a:xfrm>
            <a:off x="4381698" y="2793998"/>
            <a:ext cx="4695627" cy="82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部门上报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5"/>
          <p:cNvGrpSpPr>
            <a:grpSpLocks/>
          </p:cNvGrpSpPr>
          <p:nvPr/>
        </p:nvGrpSpPr>
        <p:grpSpPr bwMode="auto">
          <a:xfrm>
            <a:off x="3277919" y="3944876"/>
            <a:ext cx="584941" cy="532510"/>
            <a:chOff x="0" y="0"/>
            <a:chExt cx="316706" cy="330244"/>
          </a:xfrm>
        </p:grpSpPr>
        <p:sp>
          <p:nvSpPr>
            <p:cNvPr id="16" name="椭圆 16"/>
            <p:cNvSpPr>
              <a:spLocks noChangeArrowheads="1"/>
            </p:cNvSpPr>
            <p:nvPr/>
          </p:nvSpPr>
          <p:spPr bwMode="auto">
            <a:xfrm>
              <a:off x="0" y="0"/>
              <a:ext cx="316706" cy="316706"/>
            </a:xfrm>
            <a:prstGeom prst="ellipse">
              <a:avLst/>
            </a:prstGeom>
            <a:solidFill>
              <a:srgbClr val="C00000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椭圆 17"/>
            <p:cNvSpPr>
              <a:spLocks noChangeArrowheads="1"/>
            </p:cNvSpPr>
            <p:nvPr/>
          </p:nvSpPr>
          <p:spPr bwMode="auto">
            <a:xfrm>
              <a:off x="0" y="89282"/>
              <a:ext cx="240962" cy="240962"/>
            </a:xfrm>
            <a:prstGeom prst="ellipse">
              <a:avLst/>
            </a:prstGeom>
            <a:solidFill>
              <a:schemeClr val="bg1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zh-CN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itchFamily="34" charset="0"/>
                </a:rPr>
                <a:t>3</a:t>
              </a:r>
              <a:endPara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文本框 4"/>
          <p:cNvSpPr txBox="1"/>
          <p:nvPr/>
        </p:nvSpPr>
        <p:spPr>
          <a:xfrm>
            <a:off x="4394052" y="3753708"/>
            <a:ext cx="4695627" cy="82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部门审核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5"/>
          <p:cNvGrpSpPr>
            <a:grpSpLocks/>
          </p:cNvGrpSpPr>
          <p:nvPr/>
        </p:nvGrpSpPr>
        <p:grpSpPr bwMode="auto">
          <a:xfrm>
            <a:off x="3282036" y="4863401"/>
            <a:ext cx="584941" cy="532510"/>
            <a:chOff x="0" y="0"/>
            <a:chExt cx="316706" cy="330244"/>
          </a:xfrm>
        </p:grpSpPr>
        <p:sp>
          <p:nvSpPr>
            <p:cNvPr id="22" name="椭圆 16"/>
            <p:cNvSpPr>
              <a:spLocks noChangeArrowheads="1"/>
            </p:cNvSpPr>
            <p:nvPr/>
          </p:nvSpPr>
          <p:spPr bwMode="auto">
            <a:xfrm>
              <a:off x="0" y="0"/>
              <a:ext cx="316706" cy="316706"/>
            </a:xfrm>
            <a:prstGeom prst="ellipse">
              <a:avLst/>
            </a:prstGeom>
            <a:solidFill>
              <a:srgbClr val="C00000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椭圆 17"/>
            <p:cNvSpPr>
              <a:spLocks noChangeArrowheads="1"/>
            </p:cNvSpPr>
            <p:nvPr/>
          </p:nvSpPr>
          <p:spPr bwMode="auto">
            <a:xfrm>
              <a:off x="0" y="89282"/>
              <a:ext cx="240962" cy="240962"/>
            </a:xfrm>
            <a:prstGeom prst="ellipse">
              <a:avLst/>
            </a:prstGeom>
            <a:solidFill>
              <a:schemeClr val="bg1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zh-CN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itchFamily="34" charset="0"/>
                </a:rPr>
                <a:t>4</a:t>
              </a:r>
              <a:endPara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4"/>
          <p:cNvSpPr txBox="1"/>
          <p:nvPr/>
        </p:nvSpPr>
        <p:spPr>
          <a:xfrm>
            <a:off x="4398169" y="4672233"/>
            <a:ext cx="4695627" cy="82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其他功能说明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456202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0"/>
          <p:cNvSpPr>
            <a:spLocks noChangeArrowheads="1"/>
          </p:cNvSpPr>
          <p:nvPr/>
        </p:nvSpPr>
        <p:spPr bwMode="auto">
          <a:xfrm>
            <a:off x="1124624" y="403329"/>
            <a:ext cx="172354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000" b="1" dirty="0" smtClean="0">
                <a:solidFill>
                  <a:srgbClr val="4B4B4B"/>
                </a:solidFill>
                <a:latin typeface="微软雅黑" pitchFamily="34" charset="-122"/>
                <a:ea typeface="微软雅黑" pitchFamily="34" charset="-122"/>
              </a:rPr>
              <a:t>部门审核</a:t>
            </a:r>
            <a:endParaRPr lang="zh-CN" altLang="en-US" sz="2400" dirty="0">
              <a:solidFill>
                <a:srgbClr val="4B4B4B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直接连接符 41"/>
          <p:cNvSpPr>
            <a:spLocks noChangeShapeType="1"/>
          </p:cNvSpPr>
          <p:nvPr/>
        </p:nvSpPr>
        <p:spPr bwMode="auto">
          <a:xfrm flipV="1">
            <a:off x="803274" y="974968"/>
            <a:ext cx="4056003" cy="2258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bevel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03274" y="1366107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ea typeface="等线" panose="02010600030101010101" pitchFamily="2" charset="-122"/>
                <a:cs typeface="Times New Roman" panose="02020603050405020304" pitchFamily="18" charset="0"/>
              </a:rPr>
              <a:t>审核操作</a:t>
            </a:r>
            <a:endParaRPr lang="zh-CN" altLang="en-US" dirty="0"/>
          </a:p>
        </p:txBody>
      </p:sp>
      <p:pic>
        <p:nvPicPr>
          <p:cNvPr id="5" name="图片 4" descr="C:\Users\dak1\AppData\Local\Temp\1567147032(1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121" y="1366107"/>
            <a:ext cx="7589144" cy="197845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矩形 5"/>
          <p:cNvSpPr/>
          <p:nvPr/>
        </p:nvSpPr>
        <p:spPr>
          <a:xfrm>
            <a:off x="803274" y="4055763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 smtClean="0">
                <a:ea typeface="等线" panose="02010600030101010101" pitchFamily="2" charset="-122"/>
                <a:cs typeface="Times New Roman" panose="02020603050405020304" pitchFamily="18" charset="0"/>
              </a:rPr>
              <a:t>撤销</a:t>
            </a:r>
            <a:r>
              <a:rPr lang="zh-CN" altLang="en-US" dirty="0" smtClean="0">
                <a:ea typeface="等线" panose="02010600030101010101" pitchFamily="2" charset="-122"/>
                <a:cs typeface="Times New Roman" panose="02020603050405020304" pitchFamily="18" charset="0"/>
              </a:rPr>
              <a:t>审核</a:t>
            </a:r>
            <a:endParaRPr lang="zh-CN" altLang="en-US" dirty="0"/>
          </a:p>
        </p:txBody>
      </p:sp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2222121" y="3954162"/>
            <a:ext cx="7589144" cy="221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553353"/>
      </p:ext>
    </p:extLst>
  </p:cSld>
  <p:clrMapOvr>
    <a:masterClrMapping/>
  </p:clrMapOvr>
  <p:transition spd="med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381698" y="1792518"/>
            <a:ext cx="5474576" cy="82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系统登录</a:t>
            </a:r>
            <a:endParaRPr lang="zh-CN" altLang="zh-CN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40"/>
          <p:cNvSpPr>
            <a:spLocks noChangeArrowheads="1"/>
          </p:cNvSpPr>
          <p:nvPr/>
        </p:nvSpPr>
        <p:spPr bwMode="auto">
          <a:xfrm>
            <a:off x="1124624" y="403329"/>
            <a:ext cx="172354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000" b="1" dirty="0">
                <a:solidFill>
                  <a:srgbClr val="4B4B4B"/>
                </a:solidFill>
                <a:latin typeface="微软雅黑" pitchFamily="34" charset="-122"/>
                <a:ea typeface="微软雅黑" pitchFamily="34" charset="-122"/>
              </a:rPr>
              <a:t>内容要点</a:t>
            </a:r>
          </a:p>
        </p:txBody>
      </p:sp>
      <p:sp>
        <p:nvSpPr>
          <p:cNvPr id="12" name="直接连接符 41"/>
          <p:cNvSpPr>
            <a:spLocks noChangeShapeType="1"/>
          </p:cNvSpPr>
          <p:nvPr/>
        </p:nvSpPr>
        <p:spPr bwMode="auto">
          <a:xfrm flipV="1">
            <a:off x="803275" y="997553"/>
            <a:ext cx="2507816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bevel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组合 15"/>
          <p:cNvGrpSpPr>
            <a:grpSpLocks/>
          </p:cNvGrpSpPr>
          <p:nvPr/>
        </p:nvGrpSpPr>
        <p:grpSpPr bwMode="auto">
          <a:xfrm>
            <a:off x="3269790" y="2045301"/>
            <a:ext cx="584941" cy="532510"/>
            <a:chOff x="0" y="0"/>
            <a:chExt cx="316706" cy="330244"/>
          </a:xfrm>
        </p:grpSpPr>
        <p:sp>
          <p:nvSpPr>
            <p:cNvPr id="14" name="椭圆 16"/>
            <p:cNvSpPr>
              <a:spLocks noChangeArrowheads="1"/>
            </p:cNvSpPr>
            <p:nvPr/>
          </p:nvSpPr>
          <p:spPr bwMode="auto">
            <a:xfrm>
              <a:off x="0" y="0"/>
              <a:ext cx="316706" cy="316706"/>
            </a:xfrm>
            <a:prstGeom prst="ellipse">
              <a:avLst/>
            </a:prstGeom>
            <a:solidFill>
              <a:srgbClr val="C00000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椭圆 17"/>
            <p:cNvSpPr>
              <a:spLocks noChangeArrowheads="1"/>
            </p:cNvSpPr>
            <p:nvPr/>
          </p:nvSpPr>
          <p:spPr bwMode="auto">
            <a:xfrm>
              <a:off x="0" y="89282"/>
              <a:ext cx="240962" cy="240962"/>
            </a:xfrm>
            <a:prstGeom prst="ellipse">
              <a:avLst/>
            </a:prstGeom>
            <a:solidFill>
              <a:schemeClr val="bg1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zh-CN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itchFamily="34" charset="0"/>
                </a:rPr>
                <a:t>1</a:t>
              </a:r>
              <a:endPara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15"/>
          <p:cNvGrpSpPr>
            <a:grpSpLocks/>
          </p:cNvGrpSpPr>
          <p:nvPr/>
        </p:nvGrpSpPr>
        <p:grpSpPr bwMode="auto">
          <a:xfrm>
            <a:off x="3265565" y="2985166"/>
            <a:ext cx="584941" cy="532510"/>
            <a:chOff x="0" y="0"/>
            <a:chExt cx="316706" cy="330244"/>
          </a:xfrm>
        </p:grpSpPr>
        <p:sp>
          <p:nvSpPr>
            <p:cNvPr id="20" name="椭圆 16"/>
            <p:cNvSpPr>
              <a:spLocks noChangeArrowheads="1"/>
            </p:cNvSpPr>
            <p:nvPr/>
          </p:nvSpPr>
          <p:spPr bwMode="auto">
            <a:xfrm>
              <a:off x="0" y="0"/>
              <a:ext cx="316706" cy="316706"/>
            </a:xfrm>
            <a:prstGeom prst="ellipse">
              <a:avLst/>
            </a:prstGeom>
            <a:solidFill>
              <a:srgbClr val="C00000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椭圆 17"/>
            <p:cNvSpPr>
              <a:spLocks noChangeArrowheads="1"/>
            </p:cNvSpPr>
            <p:nvPr/>
          </p:nvSpPr>
          <p:spPr bwMode="auto">
            <a:xfrm>
              <a:off x="0" y="89282"/>
              <a:ext cx="240962" cy="240962"/>
            </a:xfrm>
            <a:prstGeom prst="ellipse">
              <a:avLst/>
            </a:prstGeom>
            <a:solidFill>
              <a:schemeClr val="bg1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zh-CN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itchFamily="34" charset="0"/>
                </a:rPr>
                <a:t>2</a:t>
              </a:r>
              <a:endPara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1" name="文本框 4"/>
          <p:cNvSpPr txBox="1"/>
          <p:nvPr/>
        </p:nvSpPr>
        <p:spPr>
          <a:xfrm>
            <a:off x="4381698" y="2793998"/>
            <a:ext cx="4695627" cy="82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部门上报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5"/>
          <p:cNvGrpSpPr>
            <a:grpSpLocks/>
          </p:cNvGrpSpPr>
          <p:nvPr/>
        </p:nvGrpSpPr>
        <p:grpSpPr bwMode="auto">
          <a:xfrm>
            <a:off x="3277919" y="3944876"/>
            <a:ext cx="584941" cy="532510"/>
            <a:chOff x="0" y="0"/>
            <a:chExt cx="316706" cy="330244"/>
          </a:xfrm>
        </p:grpSpPr>
        <p:sp>
          <p:nvSpPr>
            <p:cNvPr id="16" name="椭圆 16"/>
            <p:cNvSpPr>
              <a:spLocks noChangeArrowheads="1"/>
            </p:cNvSpPr>
            <p:nvPr/>
          </p:nvSpPr>
          <p:spPr bwMode="auto">
            <a:xfrm>
              <a:off x="0" y="0"/>
              <a:ext cx="316706" cy="316706"/>
            </a:xfrm>
            <a:prstGeom prst="ellipse">
              <a:avLst/>
            </a:prstGeom>
            <a:solidFill>
              <a:srgbClr val="C00000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椭圆 17"/>
            <p:cNvSpPr>
              <a:spLocks noChangeArrowheads="1"/>
            </p:cNvSpPr>
            <p:nvPr/>
          </p:nvSpPr>
          <p:spPr bwMode="auto">
            <a:xfrm>
              <a:off x="0" y="89282"/>
              <a:ext cx="240962" cy="240962"/>
            </a:xfrm>
            <a:prstGeom prst="ellipse">
              <a:avLst/>
            </a:prstGeom>
            <a:solidFill>
              <a:schemeClr val="bg1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zh-CN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itchFamily="34" charset="0"/>
                </a:rPr>
                <a:t>3</a:t>
              </a:r>
              <a:endPara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文本框 4"/>
          <p:cNvSpPr txBox="1"/>
          <p:nvPr/>
        </p:nvSpPr>
        <p:spPr>
          <a:xfrm>
            <a:off x="4394052" y="3753708"/>
            <a:ext cx="4695627" cy="82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部门审核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5"/>
          <p:cNvGrpSpPr>
            <a:grpSpLocks/>
          </p:cNvGrpSpPr>
          <p:nvPr/>
        </p:nvGrpSpPr>
        <p:grpSpPr bwMode="auto">
          <a:xfrm>
            <a:off x="3282036" y="4863401"/>
            <a:ext cx="584941" cy="532510"/>
            <a:chOff x="0" y="0"/>
            <a:chExt cx="316706" cy="330244"/>
          </a:xfrm>
        </p:grpSpPr>
        <p:sp>
          <p:nvSpPr>
            <p:cNvPr id="22" name="椭圆 16"/>
            <p:cNvSpPr>
              <a:spLocks noChangeArrowheads="1"/>
            </p:cNvSpPr>
            <p:nvPr/>
          </p:nvSpPr>
          <p:spPr bwMode="auto">
            <a:xfrm>
              <a:off x="0" y="0"/>
              <a:ext cx="316706" cy="316706"/>
            </a:xfrm>
            <a:prstGeom prst="ellipse">
              <a:avLst/>
            </a:prstGeom>
            <a:solidFill>
              <a:srgbClr val="C00000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椭圆 17"/>
            <p:cNvSpPr>
              <a:spLocks noChangeArrowheads="1"/>
            </p:cNvSpPr>
            <p:nvPr/>
          </p:nvSpPr>
          <p:spPr bwMode="auto">
            <a:xfrm>
              <a:off x="0" y="89282"/>
              <a:ext cx="240962" cy="240962"/>
            </a:xfrm>
            <a:prstGeom prst="ellipse">
              <a:avLst/>
            </a:prstGeom>
            <a:solidFill>
              <a:schemeClr val="bg1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zh-CN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itchFamily="34" charset="0"/>
                </a:rPr>
                <a:t>4</a:t>
              </a:r>
              <a:endPara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4"/>
          <p:cNvSpPr txBox="1"/>
          <p:nvPr/>
        </p:nvSpPr>
        <p:spPr>
          <a:xfrm>
            <a:off x="4398169" y="4672233"/>
            <a:ext cx="4695627" cy="82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其他功能说明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5784189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0"/>
          <p:cNvSpPr>
            <a:spLocks noChangeArrowheads="1"/>
          </p:cNvSpPr>
          <p:nvPr/>
        </p:nvSpPr>
        <p:spPr bwMode="auto">
          <a:xfrm>
            <a:off x="1124624" y="403329"/>
            <a:ext cx="364715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3000" b="1" dirty="0" smtClean="0">
                <a:solidFill>
                  <a:srgbClr val="4B4B4B"/>
                </a:solidFill>
                <a:latin typeface="微软雅黑" pitchFamily="34" charset="-122"/>
                <a:ea typeface="微软雅黑" pitchFamily="34" charset="-122"/>
              </a:rPr>
              <a:t>查看</a:t>
            </a:r>
            <a:r>
              <a:rPr lang="zh-CN" altLang="zh-CN" sz="3000" b="1" dirty="0">
                <a:solidFill>
                  <a:srgbClr val="4B4B4B"/>
                </a:solidFill>
                <a:latin typeface="微软雅黑" pitchFamily="34" charset="-122"/>
                <a:ea typeface="微软雅黑" pitchFamily="34" charset="-122"/>
              </a:rPr>
              <a:t>与上月变化明细</a:t>
            </a:r>
            <a:endParaRPr lang="zh-CN" altLang="en-US" sz="3000" b="1" dirty="0">
              <a:solidFill>
                <a:srgbClr val="4B4B4B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直接连接符 41"/>
          <p:cNvSpPr>
            <a:spLocks noChangeShapeType="1"/>
          </p:cNvSpPr>
          <p:nvPr/>
        </p:nvSpPr>
        <p:spPr bwMode="auto">
          <a:xfrm flipV="1">
            <a:off x="803274" y="974968"/>
            <a:ext cx="4056003" cy="2258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bevel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8" name="图片 7" descr="C:\Users\dak1\AppData\Local\Temp\1566976421(1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762" y="1610616"/>
            <a:ext cx="7200919" cy="2059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图片 8" descr="C:\Users\dak1\AppData\Local\Temp\1566976850(1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762" y="3970636"/>
            <a:ext cx="7200919" cy="241368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10" name="矩形 9"/>
          <p:cNvSpPr/>
          <p:nvPr/>
        </p:nvSpPr>
        <p:spPr>
          <a:xfrm>
            <a:off x="803273" y="1087396"/>
            <a:ext cx="107461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sz="1400" dirty="0">
                <a:solidFill>
                  <a:srgbClr val="00000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做好本月数据</a:t>
            </a:r>
            <a:r>
              <a:rPr lang="zh-CN" altLang="zh-CN" sz="1400" dirty="0" smtClean="0">
                <a:solidFill>
                  <a:srgbClr val="00000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后</a:t>
            </a:r>
            <a:r>
              <a:rPr lang="zh-CN" altLang="zh-CN" sz="1400" dirty="0"/>
              <a:t>如</a:t>
            </a:r>
            <a:r>
              <a:rPr lang="zh-CN" altLang="zh-CN" sz="1400" dirty="0" smtClean="0"/>
              <a:t>需与</a:t>
            </a:r>
            <a:r>
              <a:rPr lang="zh-CN" altLang="zh-CN" sz="1400" dirty="0"/>
              <a:t>上月</a:t>
            </a:r>
            <a:r>
              <a:rPr lang="zh-CN" altLang="zh-CN" sz="1400" dirty="0" smtClean="0"/>
              <a:t>对比，点击</a:t>
            </a:r>
            <a:r>
              <a:rPr lang="zh-CN" altLang="zh-CN" sz="1400" dirty="0"/>
              <a:t>“查看与上月变化明细”</a:t>
            </a:r>
            <a:r>
              <a:rPr lang="zh-CN" altLang="zh-CN" sz="1400" dirty="0" smtClean="0"/>
              <a:t>，</a:t>
            </a:r>
            <a:r>
              <a:rPr lang="zh-CN" altLang="en-US" sz="1400" dirty="0" smtClean="0"/>
              <a:t>即可查看</a:t>
            </a:r>
            <a:r>
              <a:rPr lang="zh-CN" altLang="zh-CN" sz="1400" dirty="0" smtClean="0"/>
              <a:t>人员</a:t>
            </a:r>
            <a:r>
              <a:rPr lang="zh-CN" altLang="zh-CN" sz="1400" dirty="0"/>
              <a:t>津贴变动明细与人员增减</a:t>
            </a:r>
            <a:r>
              <a:rPr lang="zh-CN" altLang="zh-CN" sz="1400" dirty="0" smtClean="0"/>
              <a:t>情况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114773036"/>
      </p:ext>
    </p:extLst>
  </p:cSld>
  <p:clrMapOvr>
    <a:masterClrMapping/>
  </p:clrMapOvr>
  <p:transition spd="med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0"/>
          <p:cNvSpPr>
            <a:spLocks noChangeArrowheads="1"/>
          </p:cNvSpPr>
          <p:nvPr/>
        </p:nvSpPr>
        <p:spPr bwMode="auto">
          <a:xfrm>
            <a:off x="1124624" y="403329"/>
            <a:ext cx="403187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000" b="1" dirty="0" smtClean="0">
                <a:solidFill>
                  <a:srgbClr val="4B4B4B"/>
                </a:solidFill>
                <a:latin typeface="微软雅黑" pitchFamily="34" charset="-122"/>
                <a:ea typeface="微软雅黑" pitchFamily="34" charset="-122"/>
              </a:rPr>
              <a:t>单个津贴经费使用情况</a:t>
            </a:r>
            <a:endParaRPr lang="zh-CN" altLang="en-US" sz="3000" b="1" dirty="0">
              <a:solidFill>
                <a:srgbClr val="4B4B4B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直接连接符 41"/>
          <p:cNvSpPr>
            <a:spLocks noChangeShapeType="1"/>
          </p:cNvSpPr>
          <p:nvPr/>
        </p:nvSpPr>
        <p:spPr bwMode="auto">
          <a:xfrm flipV="1">
            <a:off x="803274" y="974968"/>
            <a:ext cx="4056003" cy="2258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bevel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6" name="图片 5" descr="C:\Users\dak1\AppData\Local\Temp\1566980158(1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059" y="1479932"/>
            <a:ext cx="6244282" cy="2149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 descr="C:\Users\dak1\AppData\Local\Temp\1566980288(1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059" y="4044779"/>
            <a:ext cx="6244282" cy="21912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矩形 3"/>
          <p:cNvSpPr/>
          <p:nvPr/>
        </p:nvSpPr>
        <p:spPr>
          <a:xfrm>
            <a:off x="1007699" y="1064741"/>
            <a:ext cx="92191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rgbClr val="00000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如需查看</a:t>
            </a:r>
            <a:r>
              <a:rPr lang="zh-CN" altLang="zh-CN" sz="1400" dirty="0" smtClean="0">
                <a:solidFill>
                  <a:srgbClr val="00000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单项</a:t>
            </a:r>
            <a:r>
              <a:rPr lang="zh-CN" altLang="zh-CN" sz="1400" dirty="0">
                <a:solidFill>
                  <a:srgbClr val="00000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津贴的使用进度，上报明细</a:t>
            </a:r>
            <a:r>
              <a:rPr lang="zh-CN" altLang="zh-CN" sz="1400" dirty="0" smtClean="0">
                <a:solidFill>
                  <a:srgbClr val="00000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等</a:t>
            </a:r>
            <a:r>
              <a:rPr lang="zh-CN" altLang="en-US" sz="1400" dirty="0" smtClean="0">
                <a:solidFill>
                  <a:srgbClr val="00000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，可回到勾选津贴项页面，点击单个项目前面的“详情”，即可查看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210225821"/>
      </p:ext>
    </p:extLst>
  </p:cSld>
  <p:clrMapOvr>
    <a:masterClrMapping/>
  </p:clrMapOvr>
  <p:transition spd="med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0"/>
          <p:cNvSpPr>
            <a:spLocks noChangeArrowheads="1"/>
          </p:cNvSpPr>
          <p:nvPr/>
        </p:nvSpPr>
        <p:spPr bwMode="auto">
          <a:xfrm>
            <a:off x="1124624" y="403329"/>
            <a:ext cx="249299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000" b="1" dirty="0" smtClean="0">
                <a:solidFill>
                  <a:srgbClr val="4B4B4B"/>
                </a:solidFill>
                <a:latin typeface="微软雅黑" pitchFamily="34" charset="-122"/>
                <a:ea typeface="微软雅黑" pitchFamily="34" charset="-122"/>
              </a:rPr>
              <a:t>数据导出方式</a:t>
            </a:r>
            <a:endParaRPr lang="zh-CN" altLang="en-US" sz="3000" b="1" dirty="0">
              <a:solidFill>
                <a:srgbClr val="4B4B4B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直接连接符 41"/>
          <p:cNvSpPr>
            <a:spLocks noChangeShapeType="1"/>
          </p:cNvSpPr>
          <p:nvPr/>
        </p:nvSpPr>
        <p:spPr bwMode="auto">
          <a:xfrm flipV="1">
            <a:off x="803274" y="974968"/>
            <a:ext cx="4056003" cy="2258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bevel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8" name="图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1234628" y="1367108"/>
            <a:ext cx="5274310" cy="1421765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3"/>
          <a:stretch>
            <a:fillRect/>
          </a:stretch>
        </p:blipFill>
        <p:spPr>
          <a:xfrm>
            <a:off x="1240325" y="3177007"/>
            <a:ext cx="5274310" cy="1472565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4"/>
          <a:stretch>
            <a:fillRect/>
          </a:stretch>
        </p:blipFill>
        <p:spPr>
          <a:xfrm>
            <a:off x="1234628" y="5086090"/>
            <a:ext cx="5274310" cy="143383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124623" y="1058239"/>
            <a:ext cx="72614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 smtClean="0">
                <a:solidFill>
                  <a:srgbClr val="C0000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方式一</a:t>
            </a:r>
            <a:r>
              <a:rPr lang="zh-CN" altLang="en-US" sz="1400" dirty="0" smtClean="0">
                <a:solidFill>
                  <a:srgbClr val="00000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zh-CN" sz="1400" dirty="0" smtClean="0">
                <a:solidFill>
                  <a:srgbClr val="00000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在月份标签上导出</a:t>
            </a:r>
            <a:r>
              <a:rPr lang="zh-CN" altLang="en-US" sz="1400" dirty="0" smtClean="0">
                <a:solidFill>
                  <a:srgbClr val="00000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zh-CN" sz="1400" dirty="0" smtClean="0">
                <a:solidFill>
                  <a:srgbClr val="00000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如图</a:t>
            </a:r>
            <a:r>
              <a:rPr lang="en-US" altLang="zh-CN" sz="1400" dirty="0" smtClean="0">
                <a:solidFill>
                  <a:srgbClr val="00000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23</a:t>
            </a:r>
            <a:r>
              <a:rPr lang="zh-CN" altLang="zh-CN" sz="1400" dirty="0" smtClean="0">
                <a:solidFill>
                  <a:srgbClr val="00000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红色框所示，点击可直接导出</a:t>
            </a:r>
            <a:r>
              <a:rPr lang="en-US" altLang="zh-CN" sz="1400" dirty="0" smtClean="0">
                <a:solidFill>
                  <a:srgbClr val="00000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EXCEL</a:t>
            </a:r>
            <a:r>
              <a:rPr lang="zh-CN" altLang="zh-CN" sz="1400" dirty="0" smtClean="0">
                <a:solidFill>
                  <a:srgbClr val="00000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格式数据</a:t>
            </a:r>
            <a:endParaRPr lang="zh-CN" altLang="en-US" sz="1400" dirty="0"/>
          </a:p>
        </p:txBody>
      </p:sp>
      <p:sp>
        <p:nvSpPr>
          <p:cNvPr id="5" name="矩形 4"/>
          <p:cNvSpPr/>
          <p:nvPr/>
        </p:nvSpPr>
        <p:spPr>
          <a:xfrm>
            <a:off x="1124623" y="2894377"/>
            <a:ext cx="74262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1400" kern="100" dirty="0" smtClean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方式二</a:t>
            </a:r>
            <a:r>
              <a:rPr lang="zh-CN" altLang="en-US" sz="1400" kern="100" dirty="0" smtClean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zh-CN" sz="1400" kern="100" dirty="0" smtClean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上报界面导出</a:t>
            </a:r>
            <a:r>
              <a:rPr lang="zh-CN" altLang="en-US" sz="1400" kern="100" dirty="0" smtClean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zh-CN" sz="1400" kern="100" dirty="0" smtClean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如图</a:t>
            </a:r>
            <a:r>
              <a:rPr lang="en-US" altLang="zh-CN" sz="1400" kern="100" dirty="0" smtClean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24</a:t>
            </a:r>
            <a:r>
              <a:rPr lang="zh-CN" altLang="zh-CN" sz="1400" kern="100" dirty="0" smtClean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所示，点击“本月津贴发放明细”可导出多种格式数据</a:t>
            </a:r>
            <a:endParaRPr lang="zh-CN" altLang="zh-CN" sz="14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24623" y="4778313"/>
            <a:ext cx="39549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rgbClr val="C0000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方式赛三</a:t>
            </a:r>
            <a:r>
              <a:rPr lang="zh-CN" altLang="en-US" sz="1400" dirty="0" smtClean="0">
                <a:solidFill>
                  <a:srgbClr val="00000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zh-CN" sz="1400" dirty="0" smtClean="0">
                <a:solidFill>
                  <a:srgbClr val="00000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指定</a:t>
            </a:r>
            <a:r>
              <a:rPr lang="zh-CN" altLang="zh-CN" sz="1400" dirty="0">
                <a:solidFill>
                  <a:srgbClr val="00000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时间段内津贴发放数据导出方式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103792324"/>
      </p:ext>
    </p:extLst>
  </p:cSld>
  <p:clrMapOvr>
    <a:masterClrMapping/>
  </p:clrMapOvr>
  <p:transition spd="med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40"/>
          <p:cNvSpPr>
            <a:spLocks noChangeArrowheads="1"/>
          </p:cNvSpPr>
          <p:nvPr/>
        </p:nvSpPr>
        <p:spPr bwMode="auto">
          <a:xfrm>
            <a:off x="1124624" y="403329"/>
            <a:ext cx="172354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000" b="1" dirty="0" smtClean="0">
                <a:solidFill>
                  <a:srgbClr val="4B4B4B"/>
                </a:solidFill>
                <a:latin typeface="微软雅黑" pitchFamily="34" charset="-122"/>
                <a:ea typeface="微软雅黑" pitchFamily="34" charset="-122"/>
              </a:rPr>
              <a:t>系统介绍</a:t>
            </a:r>
            <a:endParaRPr lang="zh-CN" altLang="en-US" sz="3000" b="1" dirty="0">
              <a:solidFill>
                <a:srgbClr val="4B4B4B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直接连接符 41"/>
          <p:cNvSpPr>
            <a:spLocks noChangeShapeType="1"/>
          </p:cNvSpPr>
          <p:nvPr/>
        </p:nvSpPr>
        <p:spPr bwMode="auto">
          <a:xfrm flipV="1">
            <a:off x="803275" y="997553"/>
            <a:ext cx="2507816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bevel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042246" y="2389143"/>
            <a:ext cx="86042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CN" altLang="en-US" dirty="0" smtClean="0"/>
              <a:t>简介：</a:t>
            </a:r>
            <a:r>
              <a:rPr lang="zh-CN" altLang="zh-CN" dirty="0" smtClean="0"/>
              <a:t>绩效津贴</a:t>
            </a:r>
            <a:r>
              <a:rPr lang="zh-CN" altLang="en-US" dirty="0" smtClean="0"/>
              <a:t>系统</a:t>
            </a:r>
            <a:r>
              <a:rPr lang="zh-CN" altLang="zh-CN" dirty="0" smtClean="0"/>
              <a:t>是</a:t>
            </a:r>
            <a:r>
              <a:rPr lang="zh-CN" altLang="zh-CN" dirty="0"/>
              <a:t>为了解决教职工的福利津贴的</a:t>
            </a:r>
            <a:r>
              <a:rPr lang="zh-CN" altLang="zh-CN" dirty="0" smtClean="0"/>
              <a:t>管理</a:t>
            </a:r>
            <a:r>
              <a:rPr lang="zh-CN" altLang="en-US" dirty="0" smtClean="0"/>
              <a:t>，实现薪酬福利信息化，该系统包含</a:t>
            </a:r>
            <a:r>
              <a:rPr lang="zh-CN" altLang="zh-CN" dirty="0"/>
              <a:t>津贴设置，津贴上报，部门上报审核，人事津贴上报，查询统计和院系查询</a:t>
            </a:r>
            <a:r>
              <a:rPr lang="zh-CN" altLang="zh-CN" dirty="0" smtClean="0"/>
              <a:t>统计</a:t>
            </a:r>
            <a:r>
              <a:rPr lang="zh-CN" altLang="en-US" dirty="0" smtClean="0"/>
              <a:t>等模块，简化了津贴上报</a:t>
            </a:r>
            <a:r>
              <a:rPr lang="zh-CN" altLang="en-US" dirty="0"/>
              <a:t>流程，减轻了上报及审核人员</a:t>
            </a:r>
            <a:r>
              <a:rPr lang="zh-CN" altLang="en-US" dirty="0" smtClean="0"/>
              <a:t>工作量，有效提高了工作效率。</a:t>
            </a:r>
            <a:endParaRPr lang="en-US" altLang="zh-CN" dirty="0" smtClean="0"/>
          </a:p>
          <a:p>
            <a:pPr algn="just"/>
            <a:endParaRPr lang="en-US" altLang="zh-CN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CN" altLang="zh-CN" kern="100" dirty="0" smtClean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流程</a:t>
            </a:r>
            <a:r>
              <a:rPr lang="zh-CN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zh-CN" b="1" kern="100" dirty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部门上报</a:t>
            </a:r>
            <a:r>
              <a:rPr lang="en-US" altLang="zh-CN" b="1" kern="100" dirty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-&gt;</a:t>
            </a:r>
            <a:r>
              <a:rPr lang="zh-CN" altLang="zh-CN" b="1" kern="100" dirty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部门审核</a:t>
            </a: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-&gt;</a:t>
            </a:r>
            <a:r>
              <a:rPr lang="zh-CN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人事处</a:t>
            </a:r>
            <a:r>
              <a:rPr lang="zh-CN" altLang="zh-CN" kern="100" dirty="0" smtClean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审核</a:t>
            </a:r>
            <a:r>
              <a:rPr lang="zh-CN" altLang="en-US" kern="100" dirty="0" smtClean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上报</a:t>
            </a:r>
            <a:endParaRPr lang="zh-CN" altLang="zh-CN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91531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381698" y="1792518"/>
            <a:ext cx="5474576" cy="82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系统登录</a:t>
            </a:r>
            <a:endParaRPr lang="zh-CN" altLang="zh-CN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40"/>
          <p:cNvSpPr>
            <a:spLocks noChangeArrowheads="1"/>
          </p:cNvSpPr>
          <p:nvPr/>
        </p:nvSpPr>
        <p:spPr bwMode="auto">
          <a:xfrm>
            <a:off x="1124624" y="403329"/>
            <a:ext cx="172354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000" b="1" dirty="0">
                <a:solidFill>
                  <a:srgbClr val="4B4B4B"/>
                </a:solidFill>
                <a:latin typeface="微软雅黑" pitchFamily="34" charset="-122"/>
                <a:ea typeface="微软雅黑" pitchFamily="34" charset="-122"/>
              </a:rPr>
              <a:t>内容要点</a:t>
            </a:r>
          </a:p>
        </p:txBody>
      </p:sp>
      <p:sp>
        <p:nvSpPr>
          <p:cNvPr id="12" name="直接连接符 41"/>
          <p:cNvSpPr>
            <a:spLocks noChangeShapeType="1"/>
          </p:cNvSpPr>
          <p:nvPr/>
        </p:nvSpPr>
        <p:spPr bwMode="auto">
          <a:xfrm flipV="1">
            <a:off x="803275" y="997553"/>
            <a:ext cx="2507816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bevel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组合 15"/>
          <p:cNvGrpSpPr>
            <a:grpSpLocks/>
          </p:cNvGrpSpPr>
          <p:nvPr/>
        </p:nvGrpSpPr>
        <p:grpSpPr bwMode="auto">
          <a:xfrm>
            <a:off x="3269790" y="2045301"/>
            <a:ext cx="584941" cy="532510"/>
            <a:chOff x="0" y="0"/>
            <a:chExt cx="316706" cy="330244"/>
          </a:xfrm>
        </p:grpSpPr>
        <p:sp>
          <p:nvSpPr>
            <p:cNvPr id="14" name="椭圆 16"/>
            <p:cNvSpPr>
              <a:spLocks noChangeArrowheads="1"/>
            </p:cNvSpPr>
            <p:nvPr/>
          </p:nvSpPr>
          <p:spPr bwMode="auto">
            <a:xfrm>
              <a:off x="0" y="0"/>
              <a:ext cx="316706" cy="316706"/>
            </a:xfrm>
            <a:prstGeom prst="ellipse">
              <a:avLst/>
            </a:prstGeom>
            <a:solidFill>
              <a:srgbClr val="C00000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椭圆 17"/>
            <p:cNvSpPr>
              <a:spLocks noChangeArrowheads="1"/>
            </p:cNvSpPr>
            <p:nvPr/>
          </p:nvSpPr>
          <p:spPr bwMode="auto">
            <a:xfrm>
              <a:off x="0" y="89282"/>
              <a:ext cx="240962" cy="240962"/>
            </a:xfrm>
            <a:prstGeom prst="ellipse">
              <a:avLst/>
            </a:prstGeom>
            <a:solidFill>
              <a:schemeClr val="bg1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zh-CN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itchFamily="34" charset="0"/>
                </a:rPr>
                <a:t>1</a:t>
              </a:r>
              <a:endPara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15"/>
          <p:cNvGrpSpPr>
            <a:grpSpLocks/>
          </p:cNvGrpSpPr>
          <p:nvPr/>
        </p:nvGrpSpPr>
        <p:grpSpPr bwMode="auto">
          <a:xfrm>
            <a:off x="3265565" y="2985166"/>
            <a:ext cx="584941" cy="532510"/>
            <a:chOff x="0" y="0"/>
            <a:chExt cx="316706" cy="330244"/>
          </a:xfrm>
        </p:grpSpPr>
        <p:sp>
          <p:nvSpPr>
            <p:cNvPr id="20" name="椭圆 16"/>
            <p:cNvSpPr>
              <a:spLocks noChangeArrowheads="1"/>
            </p:cNvSpPr>
            <p:nvPr/>
          </p:nvSpPr>
          <p:spPr bwMode="auto">
            <a:xfrm>
              <a:off x="0" y="0"/>
              <a:ext cx="316706" cy="316706"/>
            </a:xfrm>
            <a:prstGeom prst="ellipse">
              <a:avLst/>
            </a:prstGeom>
            <a:solidFill>
              <a:srgbClr val="C00000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椭圆 17"/>
            <p:cNvSpPr>
              <a:spLocks noChangeArrowheads="1"/>
            </p:cNvSpPr>
            <p:nvPr/>
          </p:nvSpPr>
          <p:spPr bwMode="auto">
            <a:xfrm>
              <a:off x="0" y="89282"/>
              <a:ext cx="240962" cy="240962"/>
            </a:xfrm>
            <a:prstGeom prst="ellipse">
              <a:avLst/>
            </a:prstGeom>
            <a:solidFill>
              <a:schemeClr val="bg1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zh-CN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itchFamily="34" charset="0"/>
                </a:rPr>
                <a:t>2</a:t>
              </a:r>
              <a:endPara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1" name="文本框 4"/>
          <p:cNvSpPr txBox="1"/>
          <p:nvPr/>
        </p:nvSpPr>
        <p:spPr>
          <a:xfrm>
            <a:off x="4381698" y="2793998"/>
            <a:ext cx="4695627" cy="82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部门上报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5"/>
          <p:cNvGrpSpPr>
            <a:grpSpLocks/>
          </p:cNvGrpSpPr>
          <p:nvPr/>
        </p:nvGrpSpPr>
        <p:grpSpPr bwMode="auto">
          <a:xfrm>
            <a:off x="3277919" y="3944876"/>
            <a:ext cx="584941" cy="532510"/>
            <a:chOff x="0" y="0"/>
            <a:chExt cx="316706" cy="330244"/>
          </a:xfrm>
        </p:grpSpPr>
        <p:sp>
          <p:nvSpPr>
            <p:cNvPr id="16" name="椭圆 16"/>
            <p:cNvSpPr>
              <a:spLocks noChangeArrowheads="1"/>
            </p:cNvSpPr>
            <p:nvPr/>
          </p:nvSpPr>
          <p:spPr bwMode="auto">
            <a:xfrm>
              <a:off x="0" y="0"/>
              <a:ext cx="316706" cy="316706"/>
            </a:xfrm>
            <a:prstGeom prst="ellipse">
              <a:avLst/>
            </a:prstGeom>
            <a:solidFill>
              <a:srgbClr val="C00000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椭圆 17"/>
            <p:cNvSpPr>
              <a:spLocks noChangeArrowheads="1"/>
            </p:cNvSpPr>
            <p:nvPr/>
          </p:nvSpPr>
          <p:spPr bwMode="auto">
            <a:xfrm>
              <a:off x="0" y="89282"/>
              <a:ext cx="240962" cy="240962"/>
            </a:xfrm>
            <a:prstGeom prst="ellipse">
              <a:avLst/>
            </a:prstGeom>
            <a:solidFill>
              <a:schemeClr val="bg1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zh-CN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itchFamily="34" charset="0"/>
                </a:rPr>
                <a:t>3</a:t>
              </a:r>
              <a:endPara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文本框 4"/>
          <p:cNvSpPr txBox="1"/>
          <p:nvPr/>
        </p:nvSpPr>
        <p:spPr>
          <a:xfrm>
            <a:off x="4394052" y="3753708"/>
            <a:ext cx="4695627" cy="82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部门审核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5"/>
          <p:cNvGrpSpPr>
            <a:grpSpLocks/>
          </p:cNvGrpSpPr>
          <p:nvPr/>
        </p:nvGrpSpPr>
        <p:grpSpPr bwMode="auto">
          <a:xfrm>
            <a:off x="3282036" y="4863401"/>
            <a:ext cx="584941" cy="532510"/>
            <a:chOff x="0" y="0"/>
            <a:chExt cx="316706" cy="330244"/>
          </a:xfrm>
        </p:grpSpPr>
        <p:sp>
          <p:nvSpPr>
            <p:cNvPr id="22" name="椭圆 16"/>
            <p:cNvSpPr>
              <a:spLocks noChangeArrowheads="1"/>
            </p:cNvSpPr>
            <p:nvPr/>
          </p:nvSpPr>
          <p:spPr bwMode="auto">
            <a:xfrm>
              <a:off x="0" y="0"/>
              <a:ext cx="316706" cy="316706"/>
            </a:xfrm>
            <a:prstGeom prst="ellipse">
              <a:avLst/>
            </a:prstGeom>
            <a:solidFill>
              <a:srgbClr val="C00000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椭圆 17"/>
            <p:cNvSpPr>
              <a:spLocks noChangeArrowheads="1"/>
            </p:cNvSpPr>
            <p:nvPr/>
          </p:nvSpPr>
          <p:spPr bwMode="auto">
            <a:xfrm>
              <a:off x="0" y="89282"/>
              <a:ext cx="240962" cy="240962"/>
            </a:xfrm>
            <a:prstGeom prst="ellipse">
              <a:avLst/>
            </a:prstGeom>
            <a:solidFill>
              <a:schemeClr val="bg1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zh-CN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itchFamily="34" charset="0"/>
                </a:rPr>
                <a:t>4</a:t>
              </a:r>
              <a:endPara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4"/>
          <p:cNvSpPr txBox="1"/>
          <p:nvPr/>
        </p:nvSpPr>
        <p:spPr>
          <a:xfrm>
            <a:off x="4398169" y="4672233"/>
            <a:ext cx="4695627" cy="82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其他功能说明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2269920"/>
      </p:ext>
    </p:extLst>
  </p:cSld>
  <p:clrMapOvr>
    <a:masterClrMapping/>
  </p:clrMapOvr>
  <p:transition spd="med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40"/>
          <p:cNvSpPr>
            <a:spLocks noChangeArrowheads="1"/>
          </p:cNvSpPr>
          <p:nvPr/>
        </p:nvSpPr>
        <p:spPr bwMode="auto">
          <a:xfrm>
            <a:off x="1124624" y="403329"/>
            <a:ext cx="172354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000" b="1" dirty="0" smtClean="0">
                <a:solidFill>
                  <a:srgbClr val="4B4B4B"/>
                </a:solidFill>
                <a:latin typeface="微软雅黑" pitchFamily="34" charset="-122"/>
                <a:ea typeface="微软雅黑" pitchFamily="34" charset="-122"/>
              </a:rPr>
              <a:t>系统登录</a:t>
            </a:r>
            <a:endParaRPr lang="zh-CN" altLang="en-US" sz="3000" b="1" dirty="0">
              <a:solidFill>
                <a:srgbClr val="4B4B4B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直接连接符 41"/>
          <p:cNvSpPr>
            <a:spLocks noChangeShapeType="1"/>
          </p:cNvSpPr>
          <p:nvPr/>
        </p:nvSpPr>
        <p:spPr bwMode="auto">
          <a:xfrm flipV="1">
            <a:off x="803275" y="997553"/>
            <a:ext cx="2507816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bevel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04721" y="1415534"/>
            <a:ext cx="5969135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dirty="0" smtClean="0"/>
              <a:t>浏览器</a:t>
            </a:r>
            <a:r>
              <a:rPr lang="zh-CN" altLang="zh-CN" dirty="0"/>
              <a:t>：建议用 </a:t>
            </a:r>
            <a:r>
              <a:rPr lang="en-US" altLang="zh-CN" dirty="0"/>
              <a:t>Google </a:t>
            </a:r>
            <a:r>
              <a:rPr lang="en-US" altLang="zh-CN" dirty="0" smtClean="0"/>
              <a:t>Chrome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dirty="0" smtClean="0"/>
              <a:t>登录</a:t>
            </a:r>
            <a:r>
              <a:rPr lang="zh-CN" altLang="zh-CN" dirty="0"/>
              <a:t>地址：</a:t>
            </a:r>
            <a:r>
              <a:rPr lang="en-US" altLang="zh-CN" u="sng" dirty="0">
                <a:hlinkClick r:id="rId2"/>
              </a:rPr>
              <a:t>http://</a:t>
            </a:r>
            <a:r>
              <a:rPr lang="en-US" altLang="zh-CN" u="sng" dirty="0" smtClean="0">
                <a:hlinkClick r:id="rId2"/>
              </a:rPr>
              <a:t>myportal.tongji.edu.cn/new/index.html</a:t>
            </a:r>
            <a:endParaRPr lang="en-US" altLang="zh-CN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dirty="0" smtClean="0"/>
              <a:t>系统</a:t>
            </a:r>
            <a:r>
              <a:rPr lang="zh-CN" altLang="zh-CN" dirty="0"/>
              <a:t>路径</a:t>
            </a:r>
            <a:r>
              <a:rPr lang="zh-CN" altLang="zh-CN" dirty="0" smtClean="0"/>
              <a:t>：</a:t>
            </a:r>
            <a:r>
              <a:rPr lang="zh-CN" altLang="en-US" dirty="0" smtClean="0"/>
              <a:t>通过统一身份认证平台登录</a:t>
            </a:r>
            <a:endParaRPr lang="zh-CN" altLang="zh-CN" dirty="0"/>
          </a:p>
        </p:txBody>
      </p:sp>
      <p:pic>
        <p:nvPicPr>
          <p:cNvPr id="30" name="图片 29"/>
          <p:cNvPicPr/>
          <p:nvPr/>
        </p:nvPicPr>
        <p:blipFill>
          <a:blip r:embed="rId3"/>
          <a:stretch>
            <a:fillRect/>
          </a:stretch>
        </p:blipFill>
        <p:spPr>
          <a:xfrm>
            <a:off x="2689740" y="3154507"/>
            <a:ext cx="3390265" cy="3152140"/>
          </a:xfrm>
          <a:prstGeom prst="rect">
            <a:avLst/>
          </a:prstGeom>
        </p:spPr>
      </p:pic>
      <p:pic>
        <p:nvPicPr>
          <p:cNvPr id="32" name="图片 31"/>
          <p:cNvPicPr/>
          <p:nvPr/>
        </p:nvPicPr>
        <p:blipFill>
          <a:blip r:embed="rId4"/>
          <a:stretch>
            <a:fillRect/>
          </a:stretch>
        </p:blipFill>
        <p:spPr>
          <a:xfrm>
            <a:off x="7044639" y="3154507"/>
            <a:ext cx="1809750" cy="313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8587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381698" y="1792518"/>
            <a:ext cx="5474576" cy="82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系统登录</a:t>
            </a:r>
            <a:endParaRPr lang="zh-CN" altLang="zh-CN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40"/>
          <p:cNvSpPr>
            <a:spLocks noChangeArrowheads="1"/>
          </p:cNvSpPr>
          <p:nvPr/>
        </p:nvSpPr>
        <p:spPr bwMode="auto">
          <a:xfrm>
            <a:off x="1124624" y="403329"/>
            <a:ext cx="172354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000" b="1" dirty="0">
                <a:solidFill>
                  <a:srgbClr val="4B4B4B"/>
                </a:solidFill>
                <a:latin typeface="微软雅黑" pitchFamily="34" charset="-122"/>
                <a:ea typeface="微软雅黑" pitchFamily="34" charset="-122"/>
              </a:rPr>
              <a:t>内容要点</a:t>
            </a:r>
          </a:p>
        </p:txBody>
      </p:sp>
      <p:sp>
        <p:nvSpPr>
          <p:cNvPr id="12" name="直接连接符 41"/>
          <p:cNvSpPr>
            <a:spLocks noChangeShapeType="1"/>
          </p:cNvSpPr>
          <p:nvPr/>
        </p:nvSpPr>
        <p:spPr bwMode="auto">
          <a:xfrm flipV="1">
            <a:off x="803275" y="997553"/>
            <a:ext cx="2507816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bevel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组合 15"/>
          <p:cNvGrpSpPr>
            <a:grpSpLocks/>
          </p:cNvGrpSpPr>
          <p:nvPr/>
        </p:nvGrpSpPr>
        <p:grpSpPr bwMode="auto">
          <a:xfrm>
            <a:off x="3269790" y="2045301"/>
            <a:ext cx="584941" cy="532510"/>
            <a:chOff x="0" y="0"/>
            <a:chExt cx="316706" cy="330244"/>
          </a:xfrm>
        </p:grpSpPr>
        <p:sp>
          <p:nvSpPr>
            <p:cNvPr id="14" name="椭圆 16"/>
            <p:cNvSpPr>
              <a:spLocks noChangeArrowheads="1"/>
            </p:cNvSpPr>
            <p:nvPr/>
          </p:nvSpPr>
          <p:spPr bwMode="auto">
            <a:xfrm>
              <a:off x="0" y="0"/>
              <a:ext cx="316706" cy="316706"/>
            </a:xfrm>
            <a:prstGeom prst="ellipse">
              <a:avLst/>
            </a:prstGeom>
            <a:solidFill>
              <a:srgbClr val="C00000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椭圆 17"/>
            <p:cNvSpPr>
              <a:spLocks noChangeArrowheads="1"/>
            </p:cNvSpPr>
            <p:nvPr/>
          </p:nvSpPr>
          <p:spPr bwMode="auto">
            <a:xfrm>
              <a:off x="0" y="89282"/>
              <a:ext cx="240962" cy="240962"/>
            </a:xfrm>
            <a:prstGeom prst="ellipse">
              <a:avLst/>
            </a:prstGeom>
            <a:solidFill>
              <a:schemeClr val="bg1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zh-CN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itchFamily="34" charset="0"/>
                </a:rPr>
                <a:t>1</a:t>
              </a:r>
              <a:endPara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15"/>
          <p:cNvGrpSpPr>
            <a:grpSpLocks/>
          </p:cNvGrpSpPr>
          <p:nvPr/>
        </p:nvGrpSpPr>
        <p:grpSpPr bwMode="auto">
          <a:xfrm>
            <a:off x="3265565" y="2985166"/>
            <a:ext cx="584941" cy="532510"/>
            <a:chOff x="0" y="0"/>
            <a:chExt cx="316706" cy="330244"/>
          </a:xfrm>
        </p:grpSpPr>
        <p:sp>
          <p:nvSpPr>
            <p:cNvPr id="20" name="椭圆 16"/>
            <p:cNvSpPr>
              <a:spLocks noChangeArrowheads="1"/>
            </p:cNvSpPr>
            <p:nvPr/>
          </p:nvSpPr>
          <p:spPr bwMode="auto">
            <a:xfrm>
              <a:off x="0" y="0"/>
              <a:ext cx="316706" cy="316706"/>
            </a:xfrm>
            <a:prstGeom prst="ellipse">
              <a:avLst/>
            </a:prstGeom>
            <a:solidFill>
              <a:srgbClr val="C00000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椭圆 17"/>
            <p:cNvSpPr>
              <a:spLocks noChangeArrowheads="1"/>
            </p:cNvSpPr>
            <p:nvPr/>
          </p:nvSpPr>
          <p:spPr bwMode="auto">
            <a:xfrm>
              <a:off x="0" y="89282"/>
              <a:ext cx="240962" cy="240962"/>
            </a:xfrm>
            <a:prstGeom prst="ellipse">
              <a:avLst/>
            </a:prstGeom>
            <a:solidFill>
              <a:schemeClr val="bg1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zh-CN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itchFamily="34" charset="0"/>
                </a:rPr>
                <a:t>2</a:t>
              </a:r>
              <a:endPara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1" name="文本框 4"/>
          <p:cNvSpPr txBox="1"/>
          <p:nvPr/>
        </p:nvSpPr>
        <p:spPr>
          <a:xfrm>
            <a:off x="4381698" y="2793998"/>
            <a:ext cx="4695627" cy="82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部门上报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5"/>
          <p:cNvGrpSpPr>
            <a:grpSpLocks/>
          </p:cNvGrpSpPr>
          <p:nvPr/>
        </p:nvGrpSpPr>
        <p:grpSpPr bwMode="auto">
          <a:xfrm>
            <a:off x="3277919" y="3944876"/>
            <a:ext cx="584941" cy="532510"/>
            <a:chOff x="0" y="0"/>
            <a:chExt cx="316706" cy="330244"/>
          </a:xfrm>
        </p:grpSpPr>
        <p:sp>
          <p:nvSpPr>
            <p:cNvPr id="16" name="椭圆 16"/>
            <p:cNvSpPr>
              <a:spLocks noChangeArrowheads="1"/>
            </p:cNvSpPr>
            <p:nvPr/>
          </p:nvSpPr>
          <p:spPr bwMode="auto">
            <a:xfrm>
              <a:off x="0" y="0"/>
              <a:ext cx="316706" cy="316706"/>
            </a:xfrm>
            <a:prstGeom prst="ellipse">
              <a:avLst/>
            </a:prstGeom>
            <a:solidFill>
              <a:srgbClr val="C00000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椭圆 17"/>
            <p:cNvSpPr>
              <a:spLocks noChangeArrowheads="1"/>
            </p:cNvSpPr>
            <p:nvPr/>
          </p:nvSpPr>
          <p:spPr bwMode="auto">
            <a:xfrm>
              <a:off x="0" y="89282"/>
              <a:ext cx="240962" cy="240962"/>
            </a:xfrm>
            <a:prstGeom prst="ellipse">
              <a:avLst/>
            </a:prstGeom>
            <a:solidFill>
              <a:schemeClr val="bg1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zh-CN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itchFamily="34" charset="0"/>
                </a:rPr>
                <a:t>3</a:t>
              </a:r>
              <a:endPara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文本框 4"/>
          <p:cNvSpPr txBox="1"/>
          <p:nvPr/>
        </p:nvSpPr>
        <p:spPr>
          <a:xfrm>
            <a:off x="4394052" y="3753708"/>
            <a:ext cx="4695627" cy="82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部门审核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5"/>
          <p:cNvGrpSpPr>
            <a:grpSpLocks/>
          </p:cNvGrpSpPr>
          <p:nvPr/>
        </p:nvGrpSpPr>
        <p:grpSpPr bwMode="auto">
          <a:xfrm>
            <a:off x="3282036" y="4863401"/>
            <a:ext cx="584941" cy="532510"/>
            <a:chOff x="0" y="0"/>
            <a:chExt cx="316706" cy="330244"/>
          </a:xfrm>
        </p:grpSpPr>
        <p:sp>
          <p:nvSpPr>
            <p:cNvPr id="22" name="椭圆 16"/>
            <p:cNvSpPr>
              <a:spLocks noChangeArrowheads="1"/>
            </p:cNvSpPr>
            <p:nvPr/>
          </p:nvSpPr>
          <p:spPr bwMode="auto">
            <a:xfrm>
              <a:off x="0" y="0"/>
              <a:ext cx="316706" cy="316706"/>
            </a:xfrm>
            <a:prstGeom prst="ellipse">
              <a:avLst/>
            </a:prstGeom>
            <a:solidFill>
              <a:srgbClr val="C00000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椭圆 17"/>
            <p:cNvSpPr>
              <a:spLocks noChangeArrowheads="1"/>
            </p:cNvSpPr>
            <p:nvPr/>
          </p:nvSpPr>
          <p:spPr bwMode="auto">
            <a:xfrm>
              <a:off x="0" y="89282"/>
              <a:ext cx="240962" cy="240962"/>
            </a:xfrm>
            <a:prstGeom prst="ellipse">
              <a:avLst/>
            </a:prstGeom>
            <a:solidFill>
              <a:schemeClr val="bg1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zh-CN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itchFamily="34" charset="0"/>
                </a:rPr>
                <a:t>4</a:t>
              </a:r>
              <a:endPara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4"/>
          <p:cNvSpPr txBox="1"/>
          <p:nvPr/>
        </p:nvSpPr>
        <p:spPr>
          <a:xfrm>
            <a:off x="4398169" y="4672233"/>
            <a:ext cx="4695627" cy="82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其他功能说明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983298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文本框 40"/>
          <p:cNvSpPr>
            <a:spLocks noChangeArrowheads="1"/>
          </p:cNvSpPr>
          <p:nvPr/>
        </p:nvSpPr>
        <p:spPr bwMode="auto">
          <a:xfrm>
            <a:off x="1124624" y="403329"/>
            <a:ext cx="373852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000" b="1" dirty="0" smtClean="0">
                <a:solidFill>
                  <a:srgbClr val="4B4B4B"/>
                </a:solidFill>
                <a:latin typeface="微软雅黑" pitchFamily="34" charset="-122"/>
                <a:ea typeface="微软雅黑" pitchFamily="34" charset="-122"/>
              </a:rPr>
              <a:t>部门上报</a:t>
            </a:r>
            <a:r>
              <a:rPr lang="en-US" altLang="zh-CN" sz="3000" b="1" dirty="0" smtClean="0">
                <a:solidFill>
                  <a:srgbClr val="4B4B4B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2400" dirty="0" smtClean="0">
                <a:solidFill>
                  <a:srgbClr val="4B4B4B"/>
                </a:solidFill>
                <a:latin typeface="微软雅黑" pitchFamily="34" charset="-122"/>
                <a:ea typeface="微软雅黑" pitchFamily="34" charset="-122"/>
              </a:rPr>
              <a:t>进入上报界面</a:t>
            </a:r>
            <a:endParaRPr lang="zh-CN" altLang="en-US" sz="2400" dirty="0">
              <a:solidFill>
                <a:srgbClr val="4B4B4B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8" name="直接连接符 41"/>
          <p:cNvSpPr>
            <a:spLocks noChangeShapeType="1"/>
          </p:cNvSpPr>
          <p:nvPr/>
        </p:nvSpPr>
        <p:spPr bwMode="auto">
          <a:xfrm flipV="1">
            <a:off x="803274" y="974968"/>
            <a:ext cx="4056003" cy="2258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bevel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910910" y="1003639"/>
            <a:ext cx="4647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kern="100" dirty="0" smtClean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步骤</a:t>
            </a:r>
            <a:r>
              <a:rPr lang="zh-CN" altLang="zh-CN" kern="100" dirty="0" smtClean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：进入</a:t>
            </a:r>
            <a:r>
              <a:rPr lang="zh-CN" altLang="zh-CN" kern="100" dirty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上报界面</a:t>
            </a:r>
            <a:r>
              <a:rPr lang="en-US" altLang="zh-CN" kern="100" dirty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-&gt;</a:t>
            </a:r>
            <a:r>
              <a:rPr lang="zh-CN" altLang="zh-CN" kern="100" dirty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导入数据</a:t>
            </a:r>
            <a:r>
              <a:rPr lang="en-US" altLang="zh-CN" kern="100" dirty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-&gt;</a:t>
            </a:r>
            <a:r>
              <a:rPr lang="zh-CN" altLang="zh-CN" kern="100" dirty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提交数据</a:t>
            </a:r>
          </a:p>
        </p:txBody>
      </p:sp>
      <p:sp>
        <p:nvSpPr>
          <p:cNvPr id="3" name="矩形 2"/>
          <p:cNvSpPr/>
          <p:nvPr/>
        </p:nvSpPr>
        <p:spPr>
          <a:xfrm>
            <a:off x="910910" y="1845180"/>
            <a:ext cx="26645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ea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1400" dirty="0" smtClean="0">
                <a:ea typeface="等线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zh-CN" sz="1400" dirty="0" smtClean="0">
                <a:ea typeface="等线" panose="02010600030101010101" pitchFamily="2" charset="-122"/>
                <a:cs typeface="Times New Roman" panose="02020603050405020304" pitchFamily="18" charset="0"/>
              </a:rPr>
              <a:t>角色选择</a:t>
            </a:r>
            <a:r>
              <a:rPr lang="zh-CN" altLang="en-US" sz="1400" dirty="0" smtClean="0">
                <a:ea typeface="等线" panose="02010600030101010101" pitchFamily="2" charset="-122"/>
                <a:cs typeface="Times New Roman" panose="02020603050405020304" pitchFamily="18" charset="0"/>
              </a:rPr>
              <a:t>：津贴</a:t>
            </a:r>
            <a:r>
              <a:rPr lang="en-US" altLang="zh-CN" sz="1400" dirty="0" smtClean="0">
                <a:ea typeface="等线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en-US" sz="1400" dirty="0" smtClean="0">
                <a:ea typeface="等线" panose="02010600030101010101" pitchFamily="2" charset="-122"/>
                <a:cs typeface="Times New Roman" panose="02020603050405020304" pitchFamily="18" charset="0"/>
              </a:rPr>
              <a:t>部门上报组</a:t>
            </a:r>
            <a:endParaRPr lang="zh-CN" altLang="en-US" sz="1400" dirty="0"/>
          </a:p>
        </p:txBody>
      </p:sp>
      <p:pic>
        <p:nvPicPr>
          <p:cNvPr id="28" name="图片 27"/>
          <p:cNvPicPr/>
          <p:nvPr/>
        </p:nvPicPr>
        <p:blipFill>
          <a:blip r:embed="rId2"/>
          <a:stretch>
            <a:fillRect/>
          </a:stretch>
        </p:blipFill>
        <p:spPr>
          <a:xfrm>
            <a:off x="1273502" y="2233642"/>
            <a:ext cx="1700358" cy="157223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773506" y="1845180"/>
            <a:ext cx="15327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ea typeface="等线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1400" dirty="0" smtClean="0">
                <a:ea typeface="等线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zh-CN" sz="1400" dirty="0" smtClean="0">
                <a:ea typeface="等线" panose="02010600030101010101" pitchFamily="2" charset="-122"/>
                <a:cs typeface="Times New Roman" panose="02020603050405020304" pitchFamily="18" charset="0"/>
              </a:rPr>
              <a:t>上报月份选择</a:t>
            </a:r>
            <a:endParaRPr lang="zh-CN" altLang="en-US" sz="1400" dirty="0"/>
          </a:p>
        </p:txBody>
      </p:sp>
      <p:sp>
        <p:nvSpPr>
          <p:cNvPr id="5" name="矩形 4"/>
          <p:cNvSpPr/>
          <p:nvPr/>
        </p:nvSpPr>
        <p:spPr>
          <a:xfrm>
            <a:off x="320497" y="4378150"/>
            <a:ext cx="26100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ea typeface="等线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1400" dirty="0" smtClean="0">
                <a:ea typeface="等线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zh-CN" sz="1400" dirty="0" smtClean="0">
                <a:ea typeface="等线" panose="02010600030101010101" pitchFamily="2" charset="-122"/>
                <a:cs typeface="Times New Roman" panose="02020603050405020304" pitchFamily="18" charset="0"/>
              </a:rPr>
              <a:t>津贴</a:t>
            </a:r>
            <a:r>
              <a:rPr lang="zh-CN" altLang="zh-CN" sz="1400" dirty="0">
                <a:ea typeface="等线" panose="02010600030101010101" pitchFamily="2" charset="-122"/>
                <a:cs typeface="Times New Roman" panose="02020603050405020304" pitchFamily="18" charset="0"/>
              </a:rPr>
              <a:t>项勾</a:t>
            </a:r>
            <a:r>
              <a:rPr lang="zh-CN" altLang="zh-CN" sz="1400" dirty="0" smtClean="0">
                <a:ea typeface="等线" panose="02010600030101010101" pitchFamily="2" charset="-122"/>
                <a:cs typeface="Times New Roman" panose="02020603050405020304" pitchFamily="18" charset="0"/>
              </a:rPr>
              <a:t>选</a:t>
            </a:r>
            <a:r>
              <a:rPr lang="zh-CN" altLang="en-US" sz="1400" dirty="0" smtClean="0">
                <a:ea typeface="等线" panose="02010600030101010101" pitchFamily="2" charset="-122"/>
                <a:cs typeface="Times New Roman" panose="02020603050405020304" pitchFamily="18" charset="0"/>
              </a:rPr>
              <a:t>，进入上报界面</a:t>
            </a:r>
            <a:endParaRPr lang="zh-CN" altLang="en-US" sz="1400" dirty="0"/>
          </a:p>
        </p:txBody>
      </p:sp>
      <p:pic>
        <p:nvPicPr>
          <p:cNvPr id="31" name="图片 30"/>
          <p:cNvPicPr/>
          <p:nvPr/>
        </p:nvPicPr>
        <p:blipFill>
          <a:blip r:embed="rId3"/>
          <a:stretch>
            <a:fillRect/>
          </a:stretch>
        </p:blipFill>
        <p:spPr>
          <a:xfrm>
            <a:off x="4859278" y="2266595"/>
            <a:ext cx="5273264" cy="1572234"/>
          </a:xfrm>
          <a:prstGeom prst="rect">
            <a:avLst/>
          </a:prstGeom>
        </p:spPr>
      </p:pic>
      <p:pic>
        <p:nvPicPr>
          <p:cNvPr id="33" name="图片 32" descr="C:\Users\dak1\AppData\Local\Temp\1566958708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55" y="4685927"/>
            <a:ext cx="5556469" cy="14912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矩形 5"/>
          <p:cNvSpPr/>
          <p:nvPr/>
        </p:nvSpPr>
        <p:spPr>
          <a:xfrm>
            <a:off x="910910" y="1803991"/>
            <a:ext cx="3313728" cy="210760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4704433" y="1803989"/>
            <a:ext cx="6021231" cy="210760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271847" y="4362098"/>
            <a:ext cx="5708822" cy="187394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右箭头 6"/>
          <p:cNvSpPr/>
          <p:nvPr/>
        </p:nvSpPr>
        <p:spPr>
          <a:xfrm>
            <a:off x="4300151" y="2875001"/>
            <a:ext cx="337752" cy="31303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下箭头 7"/>
          <p:cNvSpPr/>
          <p:nvPr/>
        </p:nvSpPr>
        <p:spPr>
          <a:xfrm rot="2545639">
            <a:off x="5366907" y="3996757"/>
            <a:ext cx="345989" cy="337661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910910" y="1368979"/>
            <a:ext cx="2383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kern="100" dirty="0" smtClean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步骤</a:t>
            </a:r>
            <a:r>
              <a:rPr lang="en-US" altLang="zh-CN" kern="100" dirty="0" smtClean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kern="100" dirty="0" smtClean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进入上报</a:t>
            </a:r>
            <a:r>
              <a:rPr lang="zh-CN" altLang="zh-CN" kern="100" dirty="0" smtClean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界面</a:t>
            </a:r>
            <a:endParaRPr lang="zh-CN" altLang="zh-CN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0" name="图片 39"/>
          <p:cNvPicPr/>
          <p:nvPr/>
        </p:nvPicPr>
        <p:blipFill>
          <a:blip r:embed="rId5"/>
          <a:stretch>
            <a:fillRect/>
          </a:stretch>
        </p:blipFill>
        <p:spPr>
          <a:xfrm>
            <a:off x="6416766" y="4852087"/>
            <a:ext cx="5449639" cy="1224112"/>
          </a:xfrm>
          <a:prstGeom prst="rect">
            <a:avLst/>
          </a:prstGeom>
        </p:spPr>
      </p:pic>
      <p:sp>
        <p:nvSpPr>
          <p:cNvPr id="41" name="矩形 40"/>
          <p:cNvSpPr/>
          <p:nvPr/>
        </p:nvSpPr>
        <p:spPr>
          <a:xfrm>
            <a:off x="6383815" y="4374199"/>
            <a:ext cx="5569285" cy="186184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右箭头 41"/>
          <p:cNvSpPr/>
          <p:nvPr/>
        </p:nvSpPr>
        <p:spPr>
          <a:xfrm>
            <a:off x="6037288" y="5431546"/>
            <a:ext cx="337752" cy="31303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6383815" y="4380895"/>
            <a:ext cx="54825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ea typeface="等线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1400" dirty="0" smtClean="0">
                <a:ea typeface="等线" panose="02010600030101010101" pitchFamily="2" charset="-122"/>
                <a:cs typeface="Times New Roman" panose="02020603050405020304" pitchFamily="18" charset="0"/>
              </a:rPr>
              <a:t>、人员异动查询：在制作本月津贴数据前先进行异动人员信息查看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23495822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文本框 40"/>
          <p:cNvSpPr>
            <a:spLocks noChangeArrowheads="1"/>
          </p:cNvSpPr>
          <p:nvPr/>
        </p:nvSpPr>
        <p:spPr bwMode="auto">
          <a:xfrm>
            <a:off x="1124624" y="403329"/>
            <a:ext cx="312297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000" b="1" dirty="0" smtClean="0">
                <a:solidFill>
                  <a:srgbClr val="4B4B4B"/>
                </a:solidFill>
                <a:latin typeface="微软雅黑" pitchFamily="34" charset="-122"/>
                <a:ea typeface="微软雅黑" pitchFamily="34" charset="-122"/>
              </a:rPr>
              <a:t>部门上报</a:t>
            </a:r>
            <a:r>
              <a:rPr lang="en-US" altLang="zh-CN" sz="3000" b="1" dirty="0" smtClean="0">
                <a:solidFill>
                  <a:srgbClr val="4B4B4B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2400" dirty="0" smtClean="0">
                <a:solidFill>
                  <a:srgbClr val="4B4B4B"/>
                </a:solidFill>
                <a:latin typeface="微软雅黑" pitchFamily="34" charset="-122"/>
                <a:ea typeface="微软雅黑" pitchFamily="34" charset="-122"/>
              </a:rPr>
              <a:t>数据导入</a:t>
            </a:r>
            <a:endParaRPr lang="zh-CN" altLang="en-US" sz="2400" dirty="0">
              <a:solidFill>
                <a:srgbClr val="4B4B4B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8" name="直接连接符 41"/>
          <p:cNvSpPr>
            <a:spLocks noChangeShapeType="1"/>
          </p:cNvSpPr>
          <p:nvPr/>
        </p:nvSpPr>
        <p:spPr bwMode="auto">
          <a:xfrm flipV="1">
            <a:off x="803274" y="974968"/>
            <a:ext cx="4056003" cy="2258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bevel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910910" y="1014745"/>
            <a:ext cx="6922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kern="100" dirty="0" smtClean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步骤</a:t>
            </a: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kern="100" dirty="0" smtClean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en-US" kern="100" dirty="0" smtClean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数据导入</a:t>
            </a:r>
            <a:r>
              <a:rPr lang="zh-CN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方式</a:t>
            </a:r>
            <a:r>
              <a:rPr lang="zh-CN" altLang="en-US" kern="100" dirty="0" smtClean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分为</a:t>
            </a:r>
            <a:r>
              <a:rPr lang="zh-CN" altLang="en-US" kern="100" dirty="0" smtClean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复制历史月份数据</a:t>
            </a:r>
            <a:r>
              <a:rPr lang="zh-CN" altLang="en-US" kern="100" dirty="0" smtClean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kern="100" dirty="0" smtClean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EXCEL</a:t>
            </a:r>
            <a:r>
              <a:rPr lang="zh-CN" altLang="en-US" kern="100" dirty="0" smtClean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导入两种方式</a:t>
            </a:r>
            <a:endParaRPr lang="zh-CN" altLang="zh-CN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10910" y="1487633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00000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方式一：</a:t>
            </a:r>
            <a:r>
              <a:rPr lang="zh-CN" altLang="zh-CN" b="1" dirty="0" smtClean="0">
                <a:solidFill>
                  <a:srgbClr val="00000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复制历史月份数据</a:t>
            </a:r>
            <a:endParaRPr lang="zh-CN" altLang="en-US" dirty="0"/>
          </a:p>
        </p:txBody>
      </p:sp>
      <p:pic>
        <p:nvPicPr>
          <p:cNvPr id="19" name="图片 18" descr="C:\Users\dak1\AppData\Local\Temp\1566975848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27" y="2224801"/>
            <a:ext cx="5274310" cy="1306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图片 19" descr="C:\Users\dak1\AppData\Local\Temp\1566974180(1)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875" y="2310669"/>
            <a:ext cx="2397210" cy="12192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21" name="图片 20" descr="C:\Users\dak1\AppData\Local\Temp\1566975562(1)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74" y="4479444"/>
            <a:ext cx="5274310" cy="1290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图片 21" descr="C:\Users\dak1\AppData\Local\Temp\1566976080(1)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324" y="4365664"/>
            <a:ext cx="5274310" cy="164973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矩形 22"/>
          <p:cNvSpPr/>
          <p:nvPr/>
        </p:nvSpPr>
        <p:spPr>
          <a:xfrm>
            <a:off x="238896" y="1886371"/>
            <a:ext cx="5428735" cy="172180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277642" y="1928185"/>
            <a:ext cx="18918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/>
              <a:t>1</a:t>
            </a:r>
            <a:r>
              <a:rPr lang="zh-CN" altLang="en-US" sz="1400" dirty="0" smtClean="0"/>
              <a:t>、点击“复制数据”</a:t>
            </a:r>
            <a:endParaRPr lang="zh-CN" altLang="en-US" sz="1400" dirty="0"/>
          </a:p>
        </p:txBody>
      </p:sp>
      <p:sp>
        <p:nvSpPr>
          <p:cNvPr id="26" name="矩形 25"/>
          <p:cNvSpPr/>
          <p:nvPr/>
        </p:nvSpPr>
        <p:spPr>
          <a:xfrm>
            <a:off x="6441993" y="1878049"/>
            <a:ext cx="5436973" cy="172180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6523324" y="1919947"/>
            <a:ext cx="20714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/>
              <a:t>2</a:t>
            </a:r>
            <a:r>
              <a:rPr lang="zh-CN" altLang="en-US" sz="1400" dirty="0" smtClean="0"/>
              <a:t>、</a:t>
            </a:r>
            <a:r>
              <a:rPr lang="zh-CN" altLang="zh-CN" sz="1400" dirty="0" smtClean="0"/>
              <a:t>选择</a:t>
            </a:r>
            <a:r>
              <a:rPr lang="zh-CN" altLang="zh-CN" sz="1400" dirty="0"/>
              <a:t>需要复制的月份</a:t>
            </a:r>
            <a:endParaRPr lang="zh-CN" altLang="en-US" sz="1400" dirty="0"/>
          </a:p>
        </p:txBody>
      </p:sp>
      <p:sp>
        <p:nvSpPr>
          <p:cNvPr id="29" name="矩形 28"/>
          <p:cNvSpPr/>
          <p:nvPr/>
        </p:nvSpPr>
        <p:spPr>
          <a:xfrm>
            <a:off x="248180" y="4057887"/>
            <a:ext cx="5501829" cy="203811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48180" y="4171558"/>
            <a:ext cx="18918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/>
              <a:t>3</a:t>
            </a:r>
            <a:r>
              <a:rPr lang="zh-CN" altLang="en-US" sz="1400" dirty="0" smtClean="0"/>
              <a:t>、点击“编辑津贴”</a:t>
            </a:r>
            <a:endParaRPr lang="zh-CN" altLang="en-US" sz="1400" dirty="0"/>
          </a:p>
        </p:txBody>
      </p:sp>
      <p:sp>
        <p:nvSpPr>
          <p:cNvPr id="32" name="矩形 31"/>
          <p:cNvSpPr/>
          <p:nvPr/>
        </p:nvSpPr>
        <p:spPr>
          <a:xfrm>
            <a:off x="6595768" y="4057887"/>
            <a:ext cx="47644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/>
              <a:t>4</a:t>
            </a:r>
            <a:r>
              <a:rPr lang="zh-CN" altLang="en-US" sz="1400" dirty="0" smtClean="0"/>
              <a:t>、光标落至需修改的数据即可进行修改，完成后保存即可</a:t>
            </a:r>
            <a:endParaRPr lang="zh-CN" altLang="en-US" sz="1400" dirty="0"/>
          </a:p>
        </p:txBody>
      </p:sp>
      <p:sp>
        <p:nvSpPr>
          <p:cNvPr id="34" name="矩形 33"/>
          <p:cNvSpPr/>
          <p:nvPr/>
        </p:nvSpPr>
        <p:spPr>
          <a:xfrm>
            <a:off x="6441993" y="4048594"/>
            <a:ext cx="5436974" cy="204740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右箭头 36"/>
          <p:cNvSpPr/>
          <p:nvPr/>
        </p:nvSpPr>
        <p:spPr>
          <a:xfrm>
            <a:off x="5856086" y="2721697"/>
            <a:ext cx="444811" cy="31303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右箭头 37"/>
          <p:cNvSpPr/>
          <p:nvPr/>
        </p:nvSpPr>
        <p:spPr>
          <a:xfrm>
            <a:off x="5856086" y="4877491"/>
            <a:ext cx="444811" cy="31303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右箭头 39"/>
          <p:cNvSpPr/>
          <p:nvPr/>
        </p:nvSpPr>
        <p:spPr>
          <a:xfrm rot="8546858">
            <a:off x="5854609" y="3755398"/>
            <a:ext cx="444811" cy="31303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363261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文本框 40"/>
          <p:cNvSpPr>
            <a:spLocks noChangeArrowheads="1"/>
          </p:cNvSpPr>
          <p:nvPr/>
        </p:nvSpPr>
        <p:spPr bwMode="auto">
          <a:xfrm>
            <a:off x="1124624" y="403329"/>
            <a:ext cx="312297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000" b="1" dirty="0" smtClean="0">
                <a:solidFill>
                  <a:srgbClr val="4B4B4B"/>
                </a:solidFill>
                <a:latin typeface="微软雅黑" pitchFamily="34" charset="-122"/>
                <a:ea typeface="微软雅黑" pitchFamily="34" charset="-122"/>
              </a:rPr>
              <a:t>部门上报</a:t>
            </a:r>
            <a:r>
              <a:rPr lang="en-US" altLang="zh-CN" sz="3000" b="1" dirty="0" smtClean="0">
                <a:solidFill>
                  <a:srgbClr val="4B4B4B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2400" dirty="0" smtClean="0">
                <a:solidFill>
                  <a:srgbClr val="4B4B4B"/>
                </a:solidFill>
                <a:latin typeface="微软雅黑" pitchFamily="34" charset="-122"/>
                <a:ea typeface="微软雅黑" pitchFamily="34" charset="-122"/>
              </a:rPr>
              <a:t>数据导入</a:t>
            </a:r>
            <a:endParaRPr lang="zh-CN" altLang="en-US" sz="2400" dirty="0">
              <a:solidFill>
                <a:srgbClr val="4B4B4B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8" name="直接连接符 41"/>
          <p:cNvSpPr>
            <a:spLocks noChangeShapeType="1"/>
          </p:cNvSpPr>
          <p:nvPr/>
        </p:nvSpPr>
        <p:spPr bwMode="auto">
          <a:xfrm flipV="1">
            <a:off x="803274" y="974968"/>
            <a:ext cx="4056003" cy="2258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bevel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09719" y="1094578"/>
            <a:ext cx="213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00000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方式二：</a:t>
            </a:r>
            <a:r>
              <a:rPr lang="en-US" altLang="zh-CN" b="1" dirty="0" smtClean="0">
                <a:solidFill>
                  <a:srgbClr val="00000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EXCEL</a:t>
            </a:r>
            <a:r>
              <a:rPr lang="zh-CN" altLang="en-US" b="1" dirty="0">
                <a:solidFill>
                  <a:srgbClr val="00000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导入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350266" y="4524781"/>
            <a:ext cx="27895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/>
              <a:t>2</a:t>
            </a:r>
            <a:r>
              <a:rPr lang="zh-CN" altLang="en-US" sz="1400" dirty="0" smtClean="0"/>
              <a:t>、下载模板，根据格式复制黏贴</a:t>
            </a:r>
            <a:endParaRPr lang="zh-CN" altLang="en-US" sz="1400" dirty="0"/>
          </a:p>
        </p:txBody>
      </p:sp>
      <p:sp>
        <p:nvSpPr>
          <p:cNvPr id="26" name="矩形 25"/>
          <p:cNvSpPr/>
          <p:nvPr/>
        </p:nvSpPr>
        <p:spPr>
          <a:xfrm>
            <a:off x="6441994" y="4500109"/>
            <a:ext cx="3888255" cy="18430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6441993" y="4500110"/>
            <a:ext cx="33281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/>
              <a:t>3</a:t>
            </a:r>
            <a:r>
              <a:rPr lang="zh-CN" altLang="en-US" sz="1400" dirty="0" smtClean="0"/>
              <a:t>、上传导入（关注是否全部导入成功）</a:t>
            </a:r>
            <a:endParaRPr lang="zh-CN" altLang="en-US" sz="1400" dirty="0"/>
          </a:p>
        </p:txBody>
      </p:sp>
      <p:sp>
        <p:nvSpPr>
          <p:cNvPr id="29" name="矩形 28"/>
          <p:cNvSpPr/>
          <p:nvPr/>
        </p:nvSpPr>
        <p:spPr>
          <a:xfrm>
            <a:off x="337750" y="1774804"/>
            <a:ext cx="7282249" cy="238176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49968" y="4187887"/>
            <a:ext cx="33489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b="1" dirty="0" smtClean="0">
                <a:solidFill>
                  <a:srgbClr val="C00000"/>
                </a:solidFill>
              </a:rPr>
              <a:t>本地已做好上报清单，直接进行</a:t>
            </a:r>
            <a:r>
              <a:rPr lang="en-US" altLang="zh-CN" sz="1400" b="1" dirty="0" smtClean="0">
                <a:solidFill>
                  <a:srgbClr val="C00000"/>
                </a:solidFill>
              </a:rPr>
              <a:t>2</a:t>
            </a:r>
            <a:r>
              <a:rPr lang="zh-CN" altLang="en-US" sz="1400" b="1" dirty="0" smtClean="0">
                <a:solidFill>
                  <a:srgbClr val="C00000"/>
                </a:solidFill>
              </a:rPr>
              <a:t>与</a:t>
            </a:r>
            <a:r>
              <a:rPr lang="en-US" altLang="zh-CN" sz="1400" b="1" dirty="0" smtClean="0">
                <a:solidFill>
                  <a:srgbClr val="C00000"/>
                </a:solidFill>
              </a:rPr>
              <a:t>3</a:t>
            </a:r>
            <a:endParaRPr lang="zh-CN" altLang="en-US" sz="1400" b="1" dirty="0">
              <a:solidFill>
                <a:srgbClr val="C00000"/>
              </a:solidFill>
            </a:endParaRPr>
          </a:p>
        </p:txBody>
      </p:sp>
      <p:pic>
        <p:nvPicPr>
          <p:cNvPr id="28" name="图片 27"/>
          <p:cNvPicPr/>
          <p:nvPr/>
        </p:nvPicPr>
        <p:blipFill>
          <a:blip r:embed="rId2"/>
          <a:stretch>
            <a:fillRect/>
          </a:stretch>
        </p:blipFill>
        <p:spPr>
          <a:xfrm>
            <a:off x="449968" y="4930823"/>
            <a:ext cx="5274310" cy="1324610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337751" y="4515976"/>
            <a:ext cx="5467544" cy="182716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5" name="图片 34"/>
          <p:cNvPicPr/>
          <p:nvPr/>
        </p:nvPicPr>
        <p:blipFill>
          <a:blip r:embed="rId3"/>
          <a:stretch>
            <a:fillRect/>
          </a:stretch>
        </p:blipFill>
        <p:spPr>
          <a:xfrm>
            <a:off x="6629894" y="4870288"/>
            <a:ext cx="1646555" cy="138557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6" name="图片 35"/>
          <p:cNvPicPr/>
          <p:nvPr/>
        </p:nvPicPr>
        <p:blipFill>
          <a:blip r:embed="rId4"/>
          <a:stretch>
            <a:fillRect/>
          </a:stretch>
        </p:blipFill>
        <p:spPr>
          <a:xfrm>
            <a:off x="8464349" y="4870288"/>
            <a:ext cx="1708150" cy="139509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1" name="矩形 40"/>
          <p:cNvSpPr/>
          <p:nvPr/>
        </p:nvSpPr>
        <p:spPr>
          <a:xfrm>
            <a:off x="449968" y="1445065"/>
            <a:ext cx="63933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b="1" dirty="0" smtClean="0">
                <a:solidFill>
                  <a:srgbClr val="C00000"/>
                </a:solidFill>
              </a:rPr>
              <a:t>若本地无人员清单，先执行</a:t>
            </a:r>
            <a:r>
              <a:rPr lang="en-US" altLang="zh-CN" sz="1400" b="1" dirty="0" smtClean="0">
                <a:solidFill>
                  <a:srgbClr val="C00000"/>
                </a:solidFill>
              </a:rPr>
              <a:t>1</a:t>
            </a:r>
            <a:r>
              <a:rPr lang="zh-CN" altLang="en-US" sz="1400" b="1" dirty="0" smtClean="0">
                <a:solidFill>
                  <a:srgbClr val="C00000"/>
                </a:solidFill>
              </a:rPr>
              <a:t>获取上报人员清单，再执行</a:t>
            </a:r>
            <a:r>
              <a:rPr lang="en-US" altLang="zh-CN" sz="1400" b="1" dirty="0" smtClean="0">
                <a:solidFill>
                  <a:srgbClr val="C00000"/>
                </a:solidFill>
              </a:rPr>
              <a:t>2</a:t>
            </a:r>
            <a:r>
              <a:rPr lang="zh-CN" altLang="en-US" sz="1400" b="1" dirty="0" smtClean="0">
                <a:solidFill>
                  <a:srgbClr val="C00000"/>
                </a:solidFill>
              </a:rPr>
              <a:t>、</a:t>
            </a:r>
            <a:r>
              <a:rPr lang="en-US" altLang="zh-CN" sz="1400" b="1" dirty="0" smtClean="0">
                <a:solidFill>
                  <a:srgbClr val="C00000"/>
                </a:solidFill>
              </a:rPr>
              <a:t>3</a:t>
            </a:r>
            <a:r>
              <a:rPr lang="zh-CN" altLang="en-US" sz="1400" b="1" dirty="0" smtClean="0">
                <a:solidFill>
                  <a:srgbClr val="C00000"/>
                </a:solidFill>
              </a:rPr>
              <a:t>实现</a:t>
            </a:r>
            <a:r>
              <a:rPr lang="en-US" altLang="zh-CN" sz="1400" b="1" dirty="0" smtClean="0">
                <a:solidFill>
                  <a:srgbClr val="C00000"/>
                </a:solidFill>
              </a:rPr>
              <a:t>EXCEL</a:t>
            </a:r>
            <a:r>
              <a:rPr lang="zh-CN" altLang="en-US" sz="1400" b="1" dirty="0" smtClean="0">
                <a:solidFill>
                  <a:srgbClr val="C00000"/>
                </a:solidFill>
              </a:rPr>
              <a:t>导入</a:t>
            </a:r>
            <a:endParaRPr lang="zh-CN" altLang="en-US" sz="1400" b="1" dirty="0">
              <a:solidFill>
                <a:srgbClr val="C00000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37751" y="1784198"/>
            <a:ext cx="70984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/>
              <a:t>1</a:t>
            </a:r>
            <a:r>
              <a:rPr lang="zh-CN" altLang="en-US" sz="1400" dirty="0" smtClean="0"/>
              <a:t>、点击“初始化”，获取本月上报人员清单，导出至本地，再进行相关津贴数据的制作</a:t>
            </a:r>
            <a:endParaRPr lang="zh-CN" altLang="en-US" sz="1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64" y="2084426"/>
            <a:ext cx="6960105" cy="200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2069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文本框 40"/>
          <p:cNvSpPr>
            <a:spLocks noChangeArrowheads="1"/>
          </p:cNvSpPr>
          <p:nvPr/>
        </p:nvSpPr>
        <p:spPr bwMode="auto">
          <a:xfrm>
            <a:off x="1124624" y="403329"/>
            <a:ext cx="172354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000" b="1" dirty="0" smtClean="0">
                <a:solidFill>
                  <a:srgbClr val="4B4B4B"/>
                </a:solidFill>
                <a:latin typeface="微软雅黑" pitchFamily="34" charset="-122"/>
                <a:ea typeface="微软雅黑" pitchFamily="34" charset="-122"/>
              </a:rPr>
              <a:t>提交数据</a:t>
            </a:r>
            <a:endParaRPr lang="zh-CN" altLang="en-US" sz="2400" dirty="0">
              <a:solidFill>
                <a:srgbClr val="4B4B4B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8" name="直接连接符 41"/>
          <p:cNvSpPr>
            <a:spLocks noChangeShapeType="1"/>
          </p:cNvSpPr>
          <p:nvPr/>
        </p:nvSpPr>
        <p:spPr bwMode="auto">
          <a:xfrm flipV="1">
            <a:off x="803274" y="974968"/>
            <a:ext cx="4056003" cy="2258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bevel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724891" y="1186652"/>
            <a:ext cx="66479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1400" b="1" kern="100" dirty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上报</a:t>
            </a:r>
            <a:r>
              <a:rPr lang="zh-CN" altLang="zh-CN" sz="1400" b="1" kern="100" dirty="0" smtClean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操作</a:t>
            </a:r>
            <a:r>
              <a:rPr lang="zh-CN" altLang="en-US" sz="1400" b="1" kern="100" dirty="0" smtClean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zh-CN" sz="1400" dirty="0" smtClean="0"/>
              <a:t>点击上传即可（下方各津贴项前面的勾选框，勾选与否都不影响上报）</a:t>
            </a:r>
            <a:endParaRPr lang="zh-CN" altLang="zh-CN" sz="14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8" name="图片 17" descr="C:\Users\dak1\AppData\Local\Temp\1566980519(1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3" y="1629390"/>
            <a:ext cx="5589137" cy="179361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矩形 3"/>
          <p:cNvSpPr/>
          <p:nvPr/>
        </p:nvSpPr>
        <p:spPr>
          <a:xfrm>
            <a:off x="724890" y="3794496"/>
            <a:ext cx="83038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400" b="1" dirty="0">
                <a:solidFill>
                  <a:srgbClr val="C0000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撤销</a:t>
            </a:r>
            <a:r>
              <a:rPr lang="zh-CN" altLang="zh-CN" sz="1400" b="1" dirty="0" smtClean="0">
                <a:solidFill>
                  <a:srgbClr val="C0000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上报</a:t>
            </a:r>
            <a:r>
              <a:rPr lang="zh-CN" altLang="en-US" sz="1400" b="1" dirty="0" smtClean="0">
                <a:solidFill>
                  <a:srgbClr val="C0000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en-US" sz="1400" dirty="0" smtClean="0">
                <a:solidFill>
                  <a:srgbClr val="00000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在待审核菜单中选择对应月份，</a:t>
            </a:r>
            <a:r>
              <a:rPr lang="zh-CN" altLang="zh-CN" sz="1400" dirty="0" smtClean="0"/>
              <a:t>点击“查看详情”</a:t>
            </a:r>
            <a:r>
              <a:rPr lang="zh-CN" altLang="en-US" sz="1400" dirty="0" smtClean="0"/>
              <a:t>，有图中</a:t>
            </a:r>
            <a:r>
              <a:rPr lang="zh-CN" altLang="zh-CN" sz="1400" dirty="0" smtClean="0"/>
              <a:t> 点击</a:t>
            </a:r>
            <a:r>
              <a:rPr lang="zh-CN" altLang="zh-CN" sz="1400" dirty="0"/>
              <a:t>“收回”即可完成撤销操作</a:t>
            </a:r>
            <a:endParaRPr lang="zh-CN" altLang="en-US" sz="1400" dirty="0"/>
          </a:p>
        </p:txBody>
      </p:sp>
      <p:pic>
        <p:nvPicPr>
          <p:cNvPr id="20" name="图片 19" descr="C:\Users\dak1\AppData\Local\Temp\1566981184(1)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2" y="4150892"/>
            <a:ext cx="2994944" cy="1847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图片 20" descr="C:\Users\dak1\AppData\Local\Temp\1566981622(1)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552" y="4129937"/>
            <a:ext cx="5479965" cy="186819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矩形 21"/>
          <p:cNvSpPr/>
          <p:nvPr/>
        </p:nvSpPr>
        <p:spPr>
          <a:xfrm>
            <a:off x="724891" y="1186652"/>
            <a:ext cx="9218179" cy="238176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724890" y="3786949"/>
            <a:ext cx="9218179" cy="238176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834948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2093</TotalTime>
  <Words>593</Words>
  <Application>Microsoft Office PowerPoint</Application>
  <PresentationFormat>宽屏</PresentationFormat>
  <Paragraphs>85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等线</vt:lpstr>
      <vt:lpstr>宋体</vt:lpstr>
      <vt:lpstr>微软雅黑</vt:lpstr>
      <vt:lpstr>Arial</vt:lpstr>
      <vt:lpstr>Calibri</vt:lpstr>
      <vt:lpstr>Calibri Light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胡静</dc:creator>
  <cp:lastModifiedBy>rcb</cp:lastModifiedBy>
  <cp:revision>369</cp:revision>
  <cp:lastPrinted>2018-05-20T02:32:34Z</cp:lastPrinted>
  <dcterms:created xsi:type="dcterms:W3CDTF">2018-05-19T22:31:51Z</dcterms:created>
  <dcterms:modified xsi:type="dcterms:W3CDTF">2019-09-04T02:29:02Z</dcterms:modified>
</cp:coreProperties>
</file>